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8" r:id="rId3"/>
    <p:sldId id="259" r:id="rId4"/>
    <p:sldId id="356" r:id="rId5"/>
    <p:sldId id="261" r:id="rId6"/>
    <p:sldId id="262" r:id="rId7"/>
    <p:sldId id="263" r:id="rId8"/>
    <p:sldId id="305" r:id="rId9"/>
    <p:sldId id="264" r:id="rId10"/>
    <p:sldId id="366" r:id="rId11"/>
    <p:sldId id="266" r:id="rId12"/>
    <p:sldId id="363" r:id="rId13"/>
    <p:sldId id="364" r:id="rId14"/>
    <p:sldId id="360" r:id="rId15"/>
    <p:sldId id="304" r:id="rId16"/>
    <p:sldId id="313" r:id="rId17"/>
    <p:sldId id="326" r:id="rId18"/>
    <p:sldId id="328" r:id="rId19"/>
    <p:sldId id="314" r:id="rId20"/>
    <p:sldId id="332" r:id="rId21"/>
    <p:sldId id="323" r:id="rId22"/>
    <p:sldId id="338" r:id="rId23"/>
    <p:sldId id="333" r:id="rId24"/>
    <p:sldId id="335" r:id="rId25"/>
    <p:sldId id="337" r:id="rId26"/>
    <p:sldId id="336" r:id="rId27"/>
    <p:sldId id="339" r:id="rId28"/>
    <p:sldId id="334" r:id="rId29"/>
    <p:sldId id="315" r:id="rId30"/>
    <p:sldId id="342" r:id="rId31"/>
    <p:sldId id="343" r:id="rId32"/>
    <p:sldId id="317" r:id="rId33"/>
    <p:sldId id="341" r:id="rId34"/>
    <p:sldId id="331" r:id="rId35"/>
    <p:sldId id="316" r:id="rId36"/>
    <p:sldId id="324" r:id="rId37"/>
    <p:sldId id="329" r:id="rId38"/>
    <p:sldId id="327" r:id="rId39"/>
    <p:sldId id="350" r:id="rId40"/>
    <p:sldId id="358" r:id="rId41"/>
    <p:sldId id="362" r:id="rId42"/>
    <p:sldId id="361" r:id="rId43"/>
    <p:sldId id="318" r:id="rId44"/>
    <p:sldId id="321" r:id="rId45"/>
    <p:sldId id="322" r:id="rId46"/>
    <p:sldId id="346" r:id="rId47"/>
    <p:sldId id="319" r:id="rId48"/>
    <p:sldId id="345" r:id="rId49"/>
    <p:sldId id="351" r:id="rId50"/>
    <p:sldId id="349" r:id="rId51"/>
    <p:sldId id="353" r:id="rId52"/>
    <p:sldId id="320" r:id="rId53"/>
    <p:sldId id="330" r:id="rId54"/>
    <p:sldId id="348" r:id="rId55"/>
    <p:sldId id="347" r:id="rId56"/>
    <p:sldId id="365" r:id="rId57"/>
    <p:sldId id="303" r:id="rId58"/>
    <p:sldId id="287" r:id="rId59"/>
    <p:sldId id="299" r:id="rId60"/>
    <p:sldId id="298" r:id="rId61"/>
    <p:sldId id="295" r:id="rId62"/>
    <p:sldId id="354" r:id="rId63"/>
    <p:sldId id="367" r:id="rId64"/>
    <p:sldId id="368"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26" autoAdjust="0"/>
  </p:normalViewPr>
  <p:slideViewPr>
    <p:cSldViewPr snapToGrid="0" showGuides="1">
      <p:cViewPr varScale="1">
        <p:scale>
          <a:sx n="94" d="100"/>
          <a:sy n="94" d="100"/>
        </p:scale>
        <p:origin x="14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70C653-9C01-43A4-9452-6900BB231CE6}" type="doc">
      <dgm:prSet loTypeId="urn:microsoft.com/office/officeart/2005/8/layout/hProcess9" loCatId="process" qsTypeId="urn:microsoft.com/office/officeart/2005/8/quickstyle/3d1" qsCatId="3D" csTypeId="urn:microsoft.com/office/officeart/2005/8/colors/accent1_2" csCatId="accent1" phldr="1"/>
      <dgm:spPr/>
    </dgm:pt>
    <dgm:pt modelId="{0C48D371-DE84-4436-8F6B-EFDD5D434FF9}">
      <dgm:prSet phldrT="[Text]"/>
      <dgm:spPr/>
      <dgm:t>
        <a:bodyPr/>
        <a:lstStyle/>
        <a:p>
          <a:r>
            <a:rPr lang="en-US" b="1" dirty="0">
              <a:effectLst>
                <a:outerShdw blurRad="38100" dist="38100" dir="2700000" algn="tl">
                  <a:srgbClr val="000000"/>
                </a:outerShdw>
              </a:effectLst>
              <a:latin typeface="Arial Narrow" pitchFamily="34" charset="0"/>
            </a:rPr>
            <a:t>Identify Projects to Meet Objectives</a:t>
          </a:r>
        </a:p>
      </dgm:t>
    </dgm:pt>
    <dgm:pt modelId="{C1DD79B6-F84C-49A7-A8EF-2D5690886D3D}" type="parTrans" cxnId="{3A2916EF-63EF-48A9-B317-F1992927F7E2}">
      <dgm:prSet/>
      <dgm:spPr/>
      <dgm:t>
        <a:bodyPr/>
        <a:lstStyle/>
        <a:p>
          <a:endParaRPr lang="en-US"/>
        </a:p>
      </dgm:t>
    </dgm:pt>
    <dgm:pt modelId="{048BBB74-91CA-48E5-B8C1-FBD8EA88CB1F}" type="sibTrans" cxnId="{3A2916EF-63EF-48A9-B317-F1992927F7E2}">
      <dgm:prSet/>
      <dgm:spPr/>
      <dgm:t>
        <a:bodyPr/>
        <a:lstStyle/>
        <a:p>
          <a:endParaRPr lang="en-US"/>
        </a:p>
      </dgm:t>
    </dgm:pt>
    <dgm:pt modelId="{A4E071CA-03AB-4E7F-98D0-4EEE60DA60CF}">
      <dgm:prSet phldrT="[Text]"/>
      <dgm:spPr/>
      <dgm:t>
        <a:bodyPr/>
        <a:lstStyle/>
        <a:p>
          <a:r>
            <a:rPr lang="en-US" b="1" dirty="0">
              <a:effectLst>
                <a:outerShdw blurRad="38100" dist="38100" dir="2700000" algn="tl">
                  <a:srgbClr val="000000"/>
                </a:outerShdw>
              </a:effectLst>
              <a:latin typeface="Arial Narrow" pitchFamily="34" charset="0"/>
            </a:rPr>
            <a:t>Integrate Projects</a:t>
          </a:r>
        </a:p>
      </dgm:t>
    </dgm:pt>
    <dgm:pt modelId="{89DC66BF-5BBD-4E39-B753-DC8D0453C07B}" type="parTrans" cxnId="{5E3F2469-20D5-4ED4-BD37-B7C6777BE9A7}">
      <dgm:prSet/>
      <dgm:spPr/>
      <dgm:t>
        <a:bodyPr/>
        <a:lstStyle/>
        <a:p>
          <a:endParaRPr lang="en-US"/>
        </a:p>
      </dgm:t>
    </dgm:pt>
    <dgm:pt modelId="{AE765491-F406-4911-B583-E150F23A3C84}" type="sibTrans" cxnId="{5E3F2469-20D5-4ED4-BD37-B7C6777BE9A7}">
      <dgm:prSet/>
      <dgm:spPr/>
      <dgm:t>
        <a:bodyPr/>
        <a:lstStyle/>
        <a:p>
          <a:endParaRPr lang="en-US"/>
        </a:p>
      </dgm:t>
    </dgm:pt>
    <dgm:pt modelId="{0E4ED542-7075-4985-B2C6-341ED7625AC0}">
      <dgm:prSet phldrT="[Text]"/>
      <dgm:spPr/>
      <dgm:t>
        <a:bodyPr/>
        <a:lstStyle/>
        <a:p>
          <a:r>
            <a:rPr lang="en-US" b="1" dirty="0">
              <a:effectLst>
                <a:outerShdw blurRad="38100" dist="38100" dir="2700000" algn="tl">
                  <a:srgbClr val="000000"/>
                </a:outerShdw>
              </a:effectLst>
              <a:latin typeface="Arial Narrow" pitchFamily="34" charset="0"/>
            </a:rPr>
            <a:t>Prioritize Projects</a:t>
          </a:r>
        </a:p>
      </dgm:t>
    </dgm:pt>
    <dgm:pt modelId="{78E83EAD-E0D7-44AB-8013-587B6A109ADB}" type="parTrans" cxnId="{04BC2C51-B8E8-4DA8-90A5-2BB03B3F973E}">
      <dgm:prSet/>
      <dgm:spPr/>
      <dgm:t>
        <a:bodyPr/>
        <a:lstStyle/>
        <a:p>
          <a:endParaRPr lang="en-US"/>
        </a:p>
      </dgm:t>
    </dgm:pt>
    <dgm:pt modelId="{46FA5630-0430-4EB3-AA18-FB1C237E7A02}" type="sibTrans" cxnId="{04BC2C51-B8E8-4DA8-90A5-2BB03B3F973E}">
      <dgm:prSet/>
      <dgm:spPr/>
      <dgm:t>
        <a:bodyPr/>
        <a:lstStyle/>
        <a:p>
          <a:endParaRPr lang="en-US"/>
        </a:p>
      </dgm:t>
    </dgm:pt>
    <dgm:pt modelId="{00604BF7-39FB-4DA0-84CA-27719A30BEC2}">
      <dgm:prSet phldrT="[Text]"/>
      <dgm:spPr/>
      <dgm:t>
        <a:bodyPr/>
        <a:lstStyle/>
        <a:p>
          <a:r>
            <a:rPr lang="en-US" b="1" dirty="0">
              <a:effectLst>
                <a:outerShdw blurRad="38100" dist="38100" dir="2700000" algn="tl">
                  <a:srgbClr val="000000"/>
                </a:outerShdw>
              </a:effectLst>
              <a:latin typeface="Arial Narrow" pitchFamily="34" charset="0"/>
            </a:rPr>
            <a:t>Develop Implementation Strategies</a:t>
          </a:r>
        </a:p>
      </dgm:t>
    </dgm:pt>
    <dgm:pt modelId="{A18130C7-1DBF-45C1-A5D8-F3CB6F3D79BF}" type="parTrans" cxnId="{A41CEA8B-6FE7-4B38-BF91-9394AD56630F}">
      <dgm:prSet/>
      <dgm:spPr/>
      <dgm:t>
        <a:bodyPr/>
        <a:lstStyle/>
        <a:p>
          <a:endParaRPr lang="en-US"/>
        </a:p>
      </dgm:t>
    </dgm:pt>
    <dgm:pt modelId="{A01DE0CD-64FD-45EF-9FCB-BE6A53409489}" type="sibTrans" cxnId="{A41CEA8B-6FE7-4B38-BF91-9394AD56630F}">
      <dgm:prSet/>
      <dgm:spPr/>
      <dgm:t>
        <a:bodyPr/>
        <a:lstStyle/>
        <a:p>
          <a:endParaRPr lang="en-US"/>
        </a:p>
      </dgm:t>
    </dgm:pt>
    <dgm:pt modelId="{D158383B-0A02-43D6-8224-6D2782E5475B}">
      <dgm:prSet phldrT="[Text]"/>
      <dgm:spPr/>
      <dgm:t>
        <a:bodyPr/>
        <a:lstStyle/>
        <a:p>
          <a:r>
            <a:rPr lang="en-US" b="1" dirty="0">
              <a:effectLst>
                <a:outerShdw blurRad="38100" dist="38100" dir="2700000" algn="tl">
                  <a:srgbClr val="000000"/>
                </a:outerShdw>
              </a:effectLst>
              <a:latin typeface="Arial Narrow" pitchFamily="34" charset="0"/>
            </a:rPr>
            <a:t>Develop Regional Objectives</a:t>
          </a:r>
          <a:endParaRPr lang="en-US" dirty="0"/>
        </a:p>
      </dgm:t>
    </dgm:pt>
    <dgm:pt modelId="{C11073E9-1002-4ECC-9D6D-12460A136947}" type="sibTrans" cxnId="{94D6D12E-51C6-4081-B64B-EA92E95246D1}">
      <dgm:prSet/>
      <dgm:spPr/>
      <dgm:t>
        <a:bodyPr/>
        <a:lstStyle/>
        <a:p>
          <a:endParaRPr lang="en-US"/>
        </a:p>
      </dgm:t>
    </dgm:pt>
    <dgm:pt modelId="{6B9F2A24-5227-434F-89FE-C7E0F891E812}" type="parTrans" cxnId="{94D6D12E-51C6-4081-B64B-EA92E95246D1}">
      <dgm:prSet/>
      <dgm:spPr/>
      <dgm:t>
        <a:bodyPr/>
        <a:lstStyle/>
        <a:p>
          <a:endParaRPr lang="en-US"/>
        </a:p>
      </dgm:t>
    </dgm:pt>
    <dgm:pt modelId="{E4E11433-D8F6-4BFC-A4E0-B800446671ED}" type="pres">
      <dgm:prSet presAssocID="{6070C653-9C01-43A4-9452-6900BB231CE6}" presName="CompostProcess" presStyleCnt="0">
        <dgm:presLayoutVars>
          <dgm:dir/>
          <dgm:resizeHandles val="exact"/>
        </dgm:presLayoutVars>
      </dgm:prSet>
      <dgm:spPr/>
    </dgm:pt>
    <dgm:pt modelId="{B4581118-406D-4594-BEB4-0A3B956E6CDC}" type="pres">
      <dgm:prSet presAssocID="{6070C653-9C01-43A4-9452-6900BB231CE6}" presName="arrow" presStyleLbl="bgShp" presStyleIdx="0" presStyleCnt="1"/>
      <dgm:spPr/>
    </dgm:pt>
    <dgm:pt modelId="{526608B3-9FDE-461F-960F-44410E161F66}" type="pres">
      <dgm:prSet presAssocID="{6070C653-9C01-43A4-9452-6900BB231CE6}" presName="linearProcess" presStyleCnt="0"/>
      <dgm:spPr/>
    </dgm:pt>
    <dgm:pt modelId="{0B5625AB-B22F-45D7-92F1-5FD36A2F581A}" type="pres">
      <dgm:prSet presAssocID="{D158383B-0A02-43D6-8224-6D2782E5475B}" presName="textNode" presStyleLbl="node1" presStyleIdx="0" presStyleCnt="5">
        <dgm:presLayoutVars>
          <dgm:bulletEnabled val="1"/>
        </dgm:presLayoutVars>
      </dgm:prSet>
      <dgm:spPr/>
    </dgm:pt>
    <dgm:pt modelId="{6EDF1A59-EF11-48BF-A43F-E4AE204B97DF}" type="pres">
      <dgm:prSet presAssocID="{C11073E9-1002-4ECC-9D6D-12460A136947}" presName="sibTrans" presStyleCnt="0"/>
      <dgm:spPr/>
    </dgm:pt>
    <dgm:pt modelId="{0117EB78-C3D4-4F2C-901D-E5C89CE24002}" type="pres">
      <dgm:prSet presAssocID="{0C48D371-DE84-4436-8F6B-EFDD5D434FF9}" presName="textNode" presStyleLbl="node1" presStyleIdx="1" presStyleCnt="5">
        <dgm:presLayoutVars>
          <dgm:bulletEnabled val="1"/>
        </dgm:presLayoutVars>
      </dgm:prSet>
      <dgm:spPr/>
    </dgm:pt>
    <dgm:pt modelId="{C23A2FD1-6619-4535-9E3A-644879A27267}" type="pres">
      <dgm:prSet presAssocID="{048BBB74-91CA-48E5-B8C1-FBD8EA88CB1F}" presName="sibTrans" presStyleCnt="0"/>
      <dgm:spPr/>
    </dgm:pt>
    <dgm:pt modelId="{73713456-D9A7-4C1B-A0EB-BC296E6E113E}" type="pres">
      <dgm:prSet presAssocID="{A4E071CA-03AB-4E7F-98D0-4EEE60DA60CF}" presName="textNode" presStyleLbl="node1" presStyleIdx="2" presStyleCnt="5">
        <dgm:presLayoutVars>
          <dgm:bulletEnabled val="1"/>
        </dgm:presLayoutVars>
      </dgm:prSet>
      <dgm:spPr/>
    </dgm:pt>
    <dgm:pt modelId="{BE2882BB-D24E-4B5B-ABB9-D8555488BDE8}" type="pres">
      <dgm:prSet presAssocID="{AE765491-F406-4911-B583-E150F23A3C84}" presName="sibTrans" presStyleCnt="0"/>
      <dgm:spPr/>
    </dgm:pt>
    <dgm:pt modelId="{BAE12634-7C01-4A97-9D48-1AEC15FAA653}" type="pres">
      <dgm:prSet presAssocID="{0E4ED542-7075-4985-B2C6-341ED7625AC0}" presName="textNode" presStyleLbl="node1" presStyleIdx="3" presStyleCnt="5">
        <dgm:presLayoutVars>
          <dgm:bulletEnabled val="1"/>
        </dgm:presLayoutVars>
      </dgm:prSet>
      <dgm:spPr/>
    </dgm:pt>
    <dgm:pt modelId="{E568B4D2-D185-4F86-BC72-35DC3A0EBB53}" type="pres">
      <dgm:prSet presAssocID="{46FA5630-0430-4EB3-AA18-FB1C237E7A02}" presName="sibTrans" presStyleCnt="0"/>
      <dgm:spPr/>
    </dgm:pt>
    <dgm:pt modelId="{DBC30A1C-5F4D-4CC8-A64A-5B14D67AF26D}" type="pres">
      <dgm:prSet presAssocID="{00604BF7-39FB-4DA0-84CA-27719A30BEC2}" presName="textNode" presStyleLbl="node1" presStyleIdx="4" presStyleCnt="5">
        <dgm:presLayoutVars>
          <dgm:bulletEnabled val="1"/>
        </dgm:presLayoutVars>
      </dgm:prSet>
      <dgm:spPr/>
    </dgm:pt>
  </dgm:ptLst>
  <dgm:cxnLst>
    <dgm:cxn modelId="{FF9EB700-DCF6-4474-85C5-85D7BAB7FE46}" type="presOf" srcId="{0E4ED542-7075-4985-B2C6-341ED7625AC0}" destId="{BAE12634-7C01-4A97-9D48-1AEC15FAA653}" srcOrd="0" destOrd="0" presId="urn:microsoft.com/office/officeart/2005/8/layout/hProcess9"/>
    <dgm:cxn modelId="{24103B05-5BD0-4711-B8D6-421D1C1E5900}" type="presOf" srcId="{00604BF7-39FB-4DA0-84CA-27719A30BEC2}" destId="{DBC30A1C-5F4D-4CC8-A64A-5B14D67AF26D}" srcOrd="0" destOrd="0" presId="urn:microsoft.com/office/officeart/2005/8/layout/hProcess9"/>
    <dgm:cxn modelId="{0F45221D-5429-447A-B374-DFC290193850}" type="presOf" srcId="{0C48D371-DE84-4436-8F6B-EFDD5D434FF9}" destId="{0117EB78-C3D4-4F2C-901D-E5C89CE24002}" srcOrd="0" destOrd="0" presId="urn:microsoft.com/office/officeart/2005/8/layout/hProcess9"/>
    <dgm:cxn modelId="{94D6D12E-51C6-4081-B64B-EA92E95246D1}" srcId="{6070C653-9C01-43A4-9452-6900BB231CE6}" destId="{D158383B-0A02-43D6-8224-6D2782E5475B}" srcOrd="0" destOrd="0" parTransId="{6B9F2A24-5227-434F-89FE-C7E0F891E812}" sibTransId="{C11073E9-1002-4ECC-9D6D-12460A136947}"/>
    <dgm:cxn modelId="{F8B36960-5698-4F07-B7D3-8B10F3886EA4}" type="presOf" srcId="{A4E071CA-03AB-4E7F-98D0-4EEE60DA60CF}" destId="{73713456-D9A7-4C1B-A0EB-BC296E6E113E}" srcOrd="0" destOrd="0" presId="urn:microsoft.com/office/officeart/2005/8/layout/hProcess9"/>
    <dgm:cxn modelId="{5E3F2469-20D5-4ED4-BD37-B7C6777BE9A7}" srcId="{6070C653-9C01-43A4-9452-6900BB231CE6}" destId="{A4E071CA-03AB-4E7F-98D0-4EEE60DA60CF}" srcOrd="2" destOrd="0" parTransId="{89DC66BF-5BBD-4E39-B753-DC8D0453C07B}" sibTransId="{AE765491-F406-4911-B583-E150F23A3C84}"/>
    <dgm:cxn modelId="{C0C6C04A-58FD-4B2D-A6E1-9EE643E14F2D}" type="presOf" srcId="{D158383B-0A02-43D6-8224-6D2782E5475B}" destId="{0B5625AB-B22F-45D7-92F1-5FD36A2F581A}" srcOrd="0" destOrd="0" presId="urn:microsoft.com/office/officeart/2005/8/layout/hProcess9"/>
    <dgm:cxn modelId="{04BC2C51-B8E8-4DA8-90A5-2BB03B3F973E}" srcId="{6070C653-9C01-43A4-9452-6900BB231CE6}" destId="{0E4ED542-7075-4985-B2C6-341ED7625AC0}" srcOrd="3" destOrd="0" parTransId="{78E83EAD-E0D7-44AB-8013-587B6A109ADB}" sibTransId="{46FA5630-0430-4EB3-AA18-FB1C237E7A02}"/>
    <dgm:cxn modelId="{A41CEA8B-6FE7-4B38-BF91-9394AD56630F}" srcId="{6070C653-9C01-43A4-9452-6900BB231CE6}" destId="{00604BF7-39FB-4DA0-84CA-27719A30BEC2}" srcOrd="4" destOrd="0" parTransId="{A18130C7-1DBF-45C1-A5D8-F3CB6F3D79BF}" sibTransId="{A01DE0CD-64FD-45EF-9FCB-BE6A53409489}"/>
    <dgm:cxn modelId="{D7B3C3EC-9CB4-4241-87B2-D6A8D0B26719}" type="presOf" srcId="{6070C653-9C01-43A4-9452-6900BB231CE6}" destId="{E4E11433-D8F6-4BFC-A4E0-B800446671ED}" srcOrd="0" destOrd="0" presId="urn:microsoft.com/office/officeart/2005/8/layout/hProcess9"/>
    <dgm:cxn modelId="{3A2916EF-63EF-48A9-B317-F1992927F7E2}" srcId="{6070C653-9C01-43A4-9452-6900BB231CE6}" destId="{0C48D371-DE84-4436-8F6B-EFDD5D434FF9}" srcOrd="1" destOrd="0" parTransId="{C1DD79B6-F84C-49A7-A8EF-2D5690886D3D}" sibTransId="{048BBB74-91CA-48E5-B8C1-FBD8EA88CB1F}"/>
    <dgm:cxn modelId="{35F09A69-5955-41FF-BE31-8EA0FF792FFD}" type="presParOf" srcId="{E4E11433-D8F6-4BFC-A4E0-B800446671ED}" destId="{B4581118-406D-4594-BEB4-0A3B956E6CDC}" srcOrd="0" destOrd="0" presId="urn:microsoft.com/office/officeart/2005/8/layout/hProcess9"/>
    <dgm:cxn modelId="{3B06BBC2-AB57-4026-98A8-2CF0D8F042AD}" type="presParOf" srcId="{E4E11433-D8F6-4BFC-A4E0-B800446671ED}" destId="{526608B3-9FDE-461F-960F-44410E161F66}" srcOrd="1" destOrd="0" presId="urn:microsoft.com/office/officeart/2005/8/layout/hProcess9"/>
    <dgm:cxn modelId="{1A3A9C92-AE62-4474-9C23-9EE7F50FA766}" type="presParOf" srcId="{526608B3-9FDE-461F-960F-44410E161F66}" destId="{0B5625AB-B22F-45D7-92F1-5FD36A2F581A}" srcOrd="0" destOrd="0" presId="urn:microsoft.com/office/officeart/2005/8/layout/hProcess9"/>
    <dgm:cxn modelId="{634499D7-1DDB-499E-B248-D6480F565AE9}" type="presParOf" srcId="{526608B3-9FDE-461F-960F-44410E161F66}" destId="{6EDF1A59-EF11-48BF-A43F-E4AE204B97DF}" srcOrd="1" destOrd="0" presId="urn:microsoft.com/office/officeart/2005/8/layout/hProcess9"/>
    <dgm:cxn modelId="{37D9F194-E852-41B4-856F-10F6CD830432}" type="presParOf" srcId="{526608B3-9FDE-461F-960F-44410E161F66}" destId="{0117EB78-C3D4-4F2C-901D-E5C89CE24002}" srcOrd="2" destOrd="0" presId="urn:microsoft.com/office/officeart/2005/8/layout/hProcess9"/>
    <dgm:cxn modelId="{31F689C8-0663-4F7F-ADC2-B1542E52FAD6}" type="presParOf" srcId="{526608B3-9FDE-461F-960F-44410E161F66}" destId="{C23A2FD1-6619-4535-9E3A-644879A27267}" srcOrd="3" destOrd="0" presId="urn:microsoft.com/office/officeart/2005/8/layout/hProcess9"/>
    <dgm:cxn modelId="{E1B4E756-5E68-445E-A616-ACA53443A34E}" type="presParOf" srcId="{526608B3-9FDE-461F-960F-44410E161F66}" destId="{73713456-D9A7-4C1B-A0EB-BC296E6E113E}" srcOrd="4" destOrd="0" presId="urn:microsoft.com/office/officeart/2005/8/layout/hProcess9"/>
    <dgm:cxn modelId="{8194A0C0-8627-4333-9EF8-AAE038D819BA}" type="presParOf" srcId="{526608B3-9FDE-461F-960F-44410E161F66}" destId="{BE2882BB-D24E-4B5B-ABB9-D8555488BDE8}" srcOrd="5" destOrd="0" presId="urn:microsoft.com/office/officeart/2005/8/layout/hProcess9"/>
    <dgm:cxn modelId="{96530572-0771-4880-9BC2-E62FD1C7498E}" type="presParOf" srcId="{526608B3-9FDE-461F-960F-44410E161F66}" destId="{BAE12634-7C01-4A97-9D48-1AEC15FAA653}" srcOrd="6" destOrd="0" presId="urn:microsoft.com/office/officeart/2005/8/layout/hProcess9"/>
    <dgm:cxn modelId="{19C2E7B2-E812-4D56-894E-E7D3A6F6BD67}" type="presParOf" srcId="{526608B3-9FDE-461F-960F-44410E161F66}" destId="{E568B4D2-D185-4F86-BC72-35DC3A0EBB53}" srcOrd="7" destOrd="0" presId="urn:microsoft.com/office/officeart/2005/8/layout/hProcess9"/>
    <dgm:cxn modelId="{C1D4401C-EBB9-47CC-A706-A629570011DB}" type="presParOf" srcId="{526608B3-9FDE-461F-960F-44410E161F66}" destId="{DBC30A1C-5F4D-4CC8-A64A-5B14D67AF26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DB9DFF-10BC-4854-A630-1B6FB1CD5F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D96D6D3-0834-4417-90E5-CABD4EC73789}">
      <dgm:prSet phldrT="[Text]" custT="1"/>
      <dgm:spPr/>
      <dgm:t>
        <a:bodyPr/>
        <a:lstStyle/>
        <a:p>
          <a:r>
            <a:rPr lang="en-US" sz="1600" b="1" dirty="0">
              <a:latin typeface="+mj-lt"/>
            </a:rPr>
            <a:t>ESRWMP</a:t>
          </a:r>
        </a:p>
      </dgm:t>
    </dgm:pt>
    <dgm:pt modelId="{AB4340F5-69A6-461E-B4BD-AAF4AD2E8FD7}" type="parTrans" cxnId="{8633F305-7328-47F7-895B-D1821DF02351}">
      <dgm:prSet/>
      <dgm:spPr/>
      <dgm:t>
        <a:bodyPr/>
        <a:lstStyle/>
        <a:p>
          <a:endParaRPr lang="en-US" sz="2400">
            <a:latin typeface="+mj-lt"/>
          </a:endParaRPr>
        </a:p>
      </dgm:t>
    </dgm:pt>
    <dgm:pt modelId="{04CB57BD-2A1F-447A-899C-2BE1F602FA43}" type="sibTrans" cxnId="{8633F305-7328-47F7-895B-D1821DF02351}">
      <dgm:prSet/>
      <dgm:spPr/>
      <dgm:t>
        <a:bodyPr/>
        <a:lstStyle/>
        <a:p>
          <a:endParaRPr lang="en-US" sz="2400">
            <a:latin typeface="+mj-lt"/>
          </a:endParaRPr>
        </a:p>
      </dgm:t>
    </dgm:pt>
    <dgm:pt modelId="{E5F2AF41-6844-4B39-96D2-C3FB942F80F3}">
      <dgm:prSet phldrT="[Text]" custT="1"/>
      <dgm:spPr/>
      <dgm:t>
        <a:bodyPr/>
        <a:lstStyle/>
        <a:p>
          <a:r>
            <a:rPr lang="en-US" sz="1400" dirty="0">
              <a:latin typeface="+mj-lt"/>
            </a:rPr>
            <a:t>Elected officials from six ESRWMP member agencies</a:t>
          </a:r>
        </a:p>
      </dgm:t>
    </dgm:pt>
    <dgm:pt modelId="{86569512-3DF5-4D33-B89E-64D89E64676D}" type="parTrans" cxnId="{FEDAC720-87C8-4ACB-992F-F7CC0E353D16}">
      <dgm:prSet/>
      <dgm:spPr/>
      <dgm:t>
        <a:bodyPr/>
        <a:lstStyle/>
        <a:p>
          <a:endParaRPr lang="en-US" sz="2400">
            <a:latin typeface="+mj-lt"/>
          </a:endParaRPr>
        </a:p>
      </dgm:t>
    </dgm:pt>
    <dgm:pt modelId="{66FB864E-CD8C-4DCC-AC8A-53A2B7C44B96}" type="sibTrans" cxnId="{FEDAC720-87C8-4ACB-992F-F7CC0E353D16}">
      <dgm:prSet/>
      <dgm:spPr/>
      <dgm:t>
        <a:bodyPr/>
        <a:lstStyle/>
        <a:p>
          <a:endParaRPr lang="en-US" sz="2400">
            <a:latin typeface="+mj-lt"/>
          </a:endParaRPr>
        </a:p>
      </dgm:t>
    </dgm:pt>
    <dgm:pt modelId="{8CFCFB84-AC75-4330-BAE0-8F87BEDD7D6A}">
      <dgm:prSet phldrT="[Text]" custT="1"/>
      <dgm:spPr/>
      <dgm:t>
        <a:bodyPr/>
        <a:lstStyle/>
        <a:p>
          <a:r>
            <a:rPr lang="en-US" sz="1400" dirty="0">
              <a:latin typeface="+mj-lt"/>
            </a:rPr>
            <a:t>Facilitates communication, cooperation, and education between member agencies</a:t>
          </a:r>
        </a:p>
      </dgm:t>
    </dgm:pt>
    <dgm:pt modelId="{E5396AF2-9467-4967-A0BF-6318291D9217}" type="parTrans" cxnId="{0C686A37-A5CC-4AB2-88E6-0DC38D7B5EC3}">
      <dgm:prSet/>
      <dgm:spPr/>
      <dgm:t>
        <a:bodyPr/>
        <a:lstStyle/>
        <a:p>
          <a:endParaRPr lang="en-US" sz="2400">
            <a:latin typeface="+mj-lt"/>
          </a:endParaRPr>
        </a:p>
      </dgm:t>
    </dgm:pt>
    <dgm:pt modelId="{6281904E-C98B-4CBD-BF36-3CFED1EABADC}" type="sibTrans" cxnId="{0C686A37-A5CC-4AB2-88E6-0DC38D7B5EC3}">
      <dgm:prSet/>
      <dgm:spPr/>
      <dgm:t>
        <a:bodyPr/>
        <a:lstStyle/>
        <a:p>
          <a:endParaRPr lang="en-US" sz="2400">
            <a:latin typeface="+mj-lt"/>
          </a:endParaRPr>
        </a:p>
      </dgm:t>
    </dgm:pt>
    <dgm:pt modelId="{CEA4849D-BD9E-4083-9EFA-DAB4EB4F4DD7}">
      <dgm:prSet phldrT="[Text]" custT="1"/>
      <dgm:spPr/>
      <dgm:t>
        <a:bodyPr/>
        <a:lstStyle/>
        <a:p>
          <a:r>
            <a:rPr lang="en-US" sz="1600" b="1" dirty="0">
              <a:latin typeface="+mj-lt"/>
            </a:rPr>
            <a:t>Steering Committee</a:t>
          </a:r>
        </a:p>
      </dgm:t>
    </dgm:pt>
    <dgm:pt modelId="{66D9DCF2-69C8-4E9B-BD46-A01673FA8CD2}" type="parTrans" cxnId="{BAE8AC02-3B31-4383-9DB5-049388C2BE90}">
      <dgm:prSet/>
      <dgm:spPr/>
      <dgm:t>
        <a:bodyPr/>
        <a:lstStyle/>
        <a:p>
          <a:endParaRPr lang="en-US" sz="2400">
            <a:latin typeface="+mj-lt"/>
          </a:endParaRPr>
        </a:p>
      </dgm:t>
    </dgm:pt>
    <dgm:pt modelId="{6EB1B25E-CAFC-47C4-9D43-7ACD1BC2C595}" type="sibTrans" cxnId="{BAE8AC02-3B31-4383-9DB5-049388C2BE90}">
      <dgm:prSet/>
      <dgm:spPr/>
      <dgm:t>
        <a:bodyPr/>
        <a:lstStyle/>
        <a:p>
          <a:endParaRPr lang="en-US" sz="2400">
            <a:latin typeface="+mj-lt"/>
          </a:endParaRPr>
        </a:p>
      </dgm:t>
    </dgm:pt>
    <dgm:pt modelId="{6BB66927-B6D4-4850-B86D-33844957302D}">
      <dgm:prSet phldrT="[Text]" custT="1"/>
      <dgm:spPr/>
      <dgm:t>
        <a:bodyPr/>
        <a:lstStyle/>
        <a:p>
          <a:r>
            <a:rPr lang="en-US" sz="1400" dirty="0">
              <a:latin typeface="+mj-lt"/>
            </a:rPr>
            <a:t>Leads preparation and implementation of the IRWMP</a:t>
          </a:r>
        </a:p>
      </dgm:t>
    </dgm:pt>
    <dgm:pt modelId="{F58239AD-0BEA-407B-B9D1-F32BFABF5201}" type="parTrans" cxnId="{C1C2327A-0254-4707-B891-77EE376040AE}">
      <dgm:prSet/>
      <dgm:spPr/>
      <dgm:t>
        <a:bodyPr/>
        <a:lstStyle/>
        <a:p>
          <a:endParaRPr lang="en-US" sz="2400">
            <a:latin typeface="+mj-lt"/>
          </a:endParaRPr>
        </a:p>
      </dgm:t>
    </dgm:pt>
    <dgm:pt modelId="{E57E8709-8CF7-4C66-83D8-BA77D215C144}" type="sibTrans" cxnId="{C1C2327A-0254-4707-B891-77EE376040AE}">
      <dgm:prSet/>
      <dgm:spPr/>
      <dgm:t>
        <a:bodyPr/>
        <a:lstStyle/>
        <a:p>
          <a:endParaRPr lang="en-US" sz="2400">
            <a:latin typeface="+mj-lt"/>
          </a:endParaRPr>
        </a:p>
      </dgm:t>
    </dgm:pt>
    <dgm:pt modelId="{0DC71966-9AF7-4241-8CCC-7825F1711986}">
      <dgm:prSet phldrT="[Text]" custT="1"/>
      <dgm:spPr/>
      <dgm:t>
        <a:bodyPr/>
        <a:lstStyle/>
        <a:p>
          <a:r>
            <a:rPr lang="en-US" sz="1400" dirty="0">
              <a:latin typeface="+mj-lt"/>
            </a:rPr>
            <a:t>Manages IRWM contracts, databases, and reporting</a:t>
          </a:r>
        </a:p>
      </dgm:t>
    </dgm:pt>
    <dgm:pt modelId="{E00B1463-9113-4146-84EE-AF28AE6954A2}" type="parTrans" cxnId="{CD753E16-BD37-4BAF-9007-9BD259C74860}">
      <dgm:prSet/>
      <dgm:spPr/>
      <dgm:t>
        <a:bodyPr/>
        <a:lstStyle/>
        <a:p>
          <a:endParaRPr lang="en-US" sz="2400">
            <a:latin typeface="+mj-lt"/>
          </a:endParaRPr>
        </a:p>
      </dgm:t>
    </dgm:pt>
    <dgm:pt modelId="{18EA9484-0757-4579-97EB-65E150CE1243}" type="sibTrans" cxnId="{CD753E16-BD37-4BAF-9007-9BD259C74860}">
      <dgm:prSet/>
      <dgm:spPr/>
      <dgm:t>
        <a:bodyPr/>
        <a:lstStyle/>
        <a:p>
          <a:endParaRPr lang="en-US" sz="2400">
            <a:latin typeface="+mj-lt"/>
          </a:endParaRPr>
        </a:p>
      </dgm:t>
    </dgm:pt>
    <dgm:pt modelId="{9EAFB0DA-7D99-4A2D-BCCE-F6CF45AC6647}">
      <dgm:prSet phldrT="[Text]" custT="1"/>
      <dgm:spPr/>
      <dgm:t>
        <a:bodyPr/>
        <a:lstStyle/>
        <a:p>
          <a:r>
            <a:rPr lang="en-US" sz="1600" b="1" dirty="0">
              <a:latin typeface="+mj-lt"/>
            </a:rPr>
            <a:t>Public Advisory Committee</a:t>
          </a:r>
        </a:p>
      </dgm:t>
    </dgm:pt>
    <dgm:pt modelId="{54A9FC79-F4CA-4581-8CCA-651219B11A39}" type="parTrans" cxnId="{898030AE-D163-4F54-BD93-AF5360B21553}">
      <dgm:prSet/>
      <dgm:spPr/>
      <dgm:t>
        <a:bodyPr/>
        <a:lstStyle/>
        <a:p>
          <a:endParaRPr lang="en-US" sz="2400">
            <a:latin typeface="+mj-lt"/>
          </a:endParaRPr>
        </a:p>
      </dgm:t>
    </dgm:pt>
    <dgm:pt modelId="{892D54B4-1234-4716-912D-CCC0E513212D}" type="sibTrans" cxnId="{898030AE-D163-4F54-BD93-AF5360B21553}">
      <dgm:prSet/>
      <dgm:spPr/>
      <dgm:t>
        <a:bodyPr/>
        <a:lstStyle/>
        <a:p>
          <a:endParaRPr lang="en-US" sz="2400">
            <a:latin typeface="+mj-lt"/>
          </a:endParaRPr>
        </a:p>
      </dgm:t>
    </dgm:pt>
    <dgm:pt modelId="{57E86973-755F-4344-9001-50F2A38DC188}">
      <dgm:prSet phldrT="[Text]" custT="1"/>
      <dgm:spPr/>
      <dgm:t>
        <a:bodyPr/>
        <a:lstStyle/>
        <a:p>
          <a:r>
            <a:rPr lang="en-US" sz="1400" dirty="0">
              <a:latin typeface="+mj-lt"/>
            </a:rPr>
            <a:t>Provides input and recommendations to ESRWMP and SC</a:t>
          </a:r>
        </a:p>
      </dgm:t>
    </dgm:pt>
    <dgm:pt modelId="{F4B70B93-6B63-4D6F-B657-096447A250CB}" type="parTrans" cxnId="{488A5A98-3004-4C20-A987-FA0D53AC61A2}">
      <dgm:prSet/>
      <dgm:spPr/>
      <dgm:t>
        <a:bodyPr/>
        <a:lstStyle/>
        <a:p>
          <a:endParaRPr lang="en-US" sz="2400">
            <a:latin typeface="+mj-lt"/>
          </a:endParaRPr>
        </a:p>
      </dgm:t>
    </dgm:pt>
    <dgm:pt modelId="{8447CB8D-7EE1-437E-AD96-548A47A2C66D}" type="sibTrans" cxnId="{488A5A98-3004-4C20-A987-FA0D53AC61A2}">
      <dgm:prSet/>
      <dgm:spPr/>
      <dgm:t>
        <a:bodyPr/>
        <a:lstStyle/>
        <a:p>
          <a:endParaRPr lang="en-US" sz="2400">
            <a:latin typeface="+mj-lt"/>
          </a:endParaRPr>
        </a:p>
      </dgm:t>
    </dgm:pt>
    <dgm:pt modelId="{67F3F579-095B-49F3-B04F-C95DB929517E}">
      <dgm:prSet phldrT="[Text]" custT="1"/>
      <dgm:spPr/>
      <dgm:t>
        <a:bodyPr/>
        <a:lstStyle/>
        <a:p>
          <a:r>
            <a:rPr lang="en-US" sz="1400" dirty="0">
              <a:latin typeface="+mj-lt"/>
            </a:rPr>
            <a:t>Provides oversight to SC and PAC</a:t>
          </a:r>
        </a:p>
      </dgm:t>
    </dgm:pt>
    <dgm:pt modelId="{28384E63-80C6-45EA-98CB-145CE9634039}" type="parTrans" cxnId="{B50A46B3-FB4E-4F41-9D7C-DB18EE028425}">
      <dgm:prSet/>
      <dgm:spPr/>
      <dgm:t>
        <a:bodyPr/>
        <a:lstStyle/>
        <a:p>
          <a:endParaRPr lang="en-US" sz="2400"/>
        </a:p>
      </dgm:t>
    </dgm:pt>
    <dgm:pt modelId="{3A689B32-29A4-4D7B-BB5C-62AD141D57DC}" type="sibTrans" cxnId="{B50A46B3-FB4E-4F41-9D7C-DB18EE028425}">
      <dgm:prSet/>
      <dgm:spPr/>
      <dgm:t>
        <a:bodyPr/>
        <a:lstStyle/>
        <a:p>
          <a:endParaRPr lang="en-US" sz="2400"/>
        </a:p>
      </dgm:t>
    </dgm:pt>
    <dgm:pt modelId="{7A53151A-DC58-4476-9AFD-507C79FA5E15}">
      <dgm:prSet phldrT="[Text]" custT="1"/>
      <dgm:spPr/>
      <dgm:t>
        <a:bodyPr/>
        <a:lstStyle/>
        <a:p>
          <a:r>
            <a:rPr lang="en-US" sz="1400" dirty="0">
              <a:latin typeface="+mj-lt"/>
            </a:rPr>
            <a:t>Meetings are held as needed</a:t>
          </a:r>
        </a:p>
      </dgm:t>
    </dgm:pt>
    <dgm:pt modelId="{82D8A4DB-0C23-45B6-95A0-581378DCC505}" type="parTrans" cxnId="{A09CCD18-43B1-41E8-90FA-A7438A688245}">
      <dgm:prSet/>
      <dgm:spPr/>
      <dgm:t>
        <a:bodyPr/>
        <a:lstStyle/>
        <a:p>
          <a:endParaRPr lang="en-US" sz="2400"/>
        </a:p>
      </dgm:t>
    </dgm:pt>
    <dgm:pt modelId="{1F4433A3-1840-4D47-A2F1-E2F489517F70}" type="sibTrans" cxnId="{A09CCD18-43B1-41E8-90FA-A7438A688245}">
      <dgm:prSet/>
      <dgm:spPr/>
      <dgm:t>
        <a:bodyPr/>
        <a:lstStyle/>
        <a:p>
          <a:endParaRPr lang="en-US" sz="2400"/>
        </a:p>
      </dgm:t>
    </dgm:pt>
    <dgm:pt modelId="{15C34337-7058-41F2-8CA4-D25225E65163}">
      <dgm:prSet phldrT="[Text]" custT="1"/>
      <dgm:spPr/>
      <dgm:t>
        <a:bodyPr/>
        <a:lstStyle/>
        <a:p>
          <a:r>
            <a:rPr lang="en-US" sz="1400" dirty="0">
              <a:latin typeface="+mj-lt"/>
            </a:rPr>
            <a:t>Manages IRWM budgets and schedules</a:t>
          </a:r>
        </a:p>
      </dgm:t>
    </dgm:pt>
    <dgm:pt modelId="{1CC022F1-E5A3-4642-B5C0-3D71FA149D31}" type="parTrans" cxnId="{E1BDF97E-E915-4421-A57A-6946E1E1E908}">
      <dgm:prSet/>
      <dgm:spPr/>
      <dgm:t>
        <a:bodyPr/>
        <a:lstStyle/>
        <a:p>
          <a:endParaRPr lang="en-US" sz="2400"/>
        </a:p>
      </dgm:t>
    </dgm:pt>
    <dgm:pt modelId="{15B075CC-BD2E-42FF-8846-3C597A0A579F}" type="sibTrans" cxnId="{E1BDF97E-E915-4421-A57A-6946E1E1E908}">
      <dgm:prSet/>
      <dgm:spPr/>
      <dgm:t>
        <a:bodyPr/>
        <a:lstStyle/>
        <a:p>
          <a:endParaRPr lang="en-US" sz="2400"/>
        </a:p>
      </dgm:t>
    </dgm:pt>
    <dgm:pt modelId="{22F772D1-8134-4440-ABDE-955B505EAA0A}">
      <dgm:prSet phldrT="[Text]" custT="1"/>
      <dgm:spPr/>
      <dgm:t>
        <a:bodyPr/>
        <a:lstStyle/>
        <a:p>
          <a:r>
            <a:rPr lang="en-US" sz="1400" dirty="0">
              <a:latin typeface="+mj-lt"/>
            </a:rPr>
            <a:t>Conveys PAC recommendations to the ESRWMP</a:t>
          </a:r>
        </a:p>
      </dgm:t>
    </dgm:pt>
    <dgm:pt modelId="{1FE64841-C38B-4425-80A6-EBCD8E8C17A2}" type="parTrans" cxnId="{EE8629F3-DE28-4F36-AC1C-6BACD837FAE6}">
      <dgm:prSet/>
      <dgm:spPr/>
      <dgm:t>
        <a:bodyPr/>
        <a:lstStyle/>
        <a:p>
          <a:endParaRPr lang="en-US" sz="2400"/>
        </a:p>
      </dgm:t>
    </dgm:pt>
    <dgm:pt modelId="{28B12A4F-BA0B-4FEB-A617-EF42FC760E76}" type="sibTrans" cxnId="{EE8629F3-DE28-4F36-AC1C-6BACD837FAE6}">
      <dgm:prSet/>
      <dgm:spPr/>
      <dgm:t>
        <a:bodyPr/>
        <a:lstStyle/>
        <a:p>
          <a:endParaRPr lang="en-US" sz="2400"/>
        </a:p>
      </dgm:t>
    </dgm:pt>
    <dgm:pt modelId="{8CCCACD8-2F8C-4C5F-A93E-8D932B1BB5CF}">
      <dgm:prSet phldrT="[Text]" custT="1"/>
      <dgm:spPr/>
      <dgm:t>
        <a:bodyPr/>
        <a:lstStyle/>
        <a:p>
          <a:r>
            <a:rPr lang="en-US" sz="1400" dirty="0">
              <a:latin typeface="+mj-lt"/>
            </a:rPr>
            <a:t>Open to all</a:t>
          </a:r>
        </a:p>
      </dgm:t>
    </dgm:pt>
    <dgm:pt modelId="{AC73E9A1-FDE3-403A-B23C-878BBBC98F0C}" type="parTrans" cxnId="{81D1964A-0B17-4359-AA17-E8234704B999}">
      <dgm:prSet/>
      <dgm:spPr/>
      <dgm:t>
        <a:bodyPr/>
        <a:lstStyle/>
        <a:p>
          <a:endParaRPr lang="en-US" sz="2400"/>
        </a:p>
      </dgm:t>
    </dgm:pt>
    <dgm:pt modelId="{358FE5B5-4275-450F-B6DF-3EBD76429555}" type="sibTrans" cxnId="{81D1964A-0B17-4359-AA17-E8234704B999}">
      <dgm:prSet/>
      <dgm:spPr/>
      <dgm:t>
        <a:bodyPr/>
        <a:lstStyle/>
        <a:p>
          <a:endParaRPr lang="en-US" sz="2400"/>
        </a:p>
      </dgm:t>
    </dgm:pt>
    <dgm:pt modelId="{0AB8543C-9618-4E41-97AC-BBC5A5263B3A}">
      <dgm:prSet phldrT="[Text]" custT="1"/>
      <dgm:spPr/>
      <dgm:t>
        <a:bodyPr/>
        <a:lstStyle/>
        <a:p>
          <a:r>
            <a:rPr lang="en-US" sz="1400" dirty="0">
              <a:latin typeface="+mj-lt"/>
            </a:rPr>
            <a:t>First tier of decision making</a:t>
          </a:r>
        </a:p>
      </dgm:t>
    </dgm:pt>
    <dgm:pt modelId="{56AC3B09-2E92-4C3A-8666-203984F85728}" type="parTrans" cxnId="{3A1F5634-C7C4-49A8-9D3E-BDD3105F1F82}">
      <dgm:prSet/>
      <dgm:spPr/>
      <dgm:t>
        <a:bodyPr/>
        <a:lstStyle/>
        <a:p>
          <a:endParaRPr lang="en-US" sz="2400"/>
        </a:p>
      </dgm:t>
    </dgm:pt>
    <dgm:pt modelId="{C0FE9DC6-A0B6-48BF-8576-6B2A7F1A4313}" type="sibTrans" cxnId="{3A1F5634-C7C4-49A8-9D3E-BDD3105F1F82}">
      <dgm:prSet/>
      <dgm:spPr/>
      <dgm:t>
        <a:bodyPr/>
        <a:lstStyle/>
        <a:p>
          <a:endParaRPr lang="en-US" sz="2400"/>
        </a:p>
      </dgm:t>
    </dgm:pt>
    <dgm:pt modelId="{D7D2A9CC-0FB8-4D28-9BDD-CE5C5FA5BC9F}">
      <dgm:prSet phldrT="[Text]" custT="1"/>
      <dgm:spPr/>
      <dgm:t>
        <a:bodyPr/>
        <a:lstStyle/>
        <a:p>
          <a:r>
            <a:rPr lang="en-US" sz="1400" dirty="0">
              <a:latin typeface="+mj-lt"/>
            </a:rPr>
            <a:t>Provides feedback on changes to IRWMP</a:t>
          </a:r>
        </a:p>
      </dgm:t>
    </dgm:pt>
    <dgm:pt modelId="{2A769B63-AFBD-45ED-B7BF-0D615DFBC69F}" type="parTrans" cxnId="{24B5250B-590E-4C72-BF25-7F2E36C9A1E7}">
      <dgm:prSet/>
      <dgm:spPr/>
      <dgm:t>
        <a:bodyPr/>
        <a:lstStyle/>
        <a:p>
          <a:endParaRPr lang="en-US" sz="2400"/>
        </a:p>
      </dgm:t>
    </dgm:pt>
    <dgm:pt modelId="{DACFC017-8A39-499D-A929-144057E526BA}" type="sibTrans" cxnId="{24B5250B-590E-4C72-BF25-7F2E36C9A1E7}">
      <dgm:prSet/>
      <dgm:spPr/>
      <dgm:t>
        <a:bodyPr/>
        <a:lstStyle/>
        <a:p>
          <a:endParaRPr lang="en-US" sz="2400"/>
        </a:p>
      </dgm:t>
    </dgm:pt>
    <dgm:pt modelId="{4A9149F3-9058-42FE-855B-91DBBF4E56E3}">
      <dgm:prSet phldrT="[Text]" custT="1"/>
      <dgm:spPr/>
      <dgm:t>
        <a:bodyPr/>
        <a:lstStyle/>
        <a:p>
          <a:r>
            <a:rPr lang="en-US" sz="1400" dirty="0">
              <a:latin typeface="+mj-lt"/>
            </a:rPr>
            <a:t>ESRWMP member agency staff that actively manage projects</a:t>
          </a:r>
        </a:p>
      </dgm:t>
    </dgm:pt>
    <dgm:pt modelId="{CD966C40-348F-41DD-896A-B2C71EC86A28}" type="parTrans" cxnId="{787C417B-CA06-4094-A34C-1AF1EDDC670D}">
      <dgm:prSet/>
      <dgm:spPr/>
      <dgm:t>
        <a:bodyPr/>
        <a:lstStyle/>
        <a:p>
          <a:endParaRPr lang="en-US"/>
        </a:p>
      </dgm:t>
    </dgm:pt>
    <dgm:pt modelId="{A51B0C90-27BC-47FA-BDAF-B327123DFF34}" type="sibTrans" cxnId="{787C417B-CA06-4094-A34C-1AF1EDDC670D}">
      <dgm:prSet/>
      <dgm:spPr/>
      <dgm:t>
        <a:bodyPr/>
        <a:lstStyle/>
        <a:p>
          <a:endParaRPr lang="en-US"/>
        </a:p>
      </dgm:t>
    </dgm:pt>
    <dgm:pt modelId="{956583F2-8FAC-4A6A-AE66-118C82F94222}" type="pres">
      <dgm:prSet presAssocID="{80DB9DFF-10BC-4854-A630-1B6FB1CD5F97}" presName="Name0" presStyleCnt="0">
        <dgm:presLayoutVars>
          <dgm:dir/>
          <dgm:animLvl val="lvl"/>
          <dgm:resizeHandles val="exact"/>
        </dgm:presLayoutVars>
      </dgm:prSet>
      <dgm:spPr/>
    </dgm:pt>
    <dgm:pt modelId="{DB74EDAC-16B9-4B86-B9D5-22E3B0097434}" type="pres">
      <dgm:prSet presAssocID="{DD96D6D3-0834-4417-90E5-CABD4EC73789}" presName="composite" presStyleCnt="0"/>
      <dgm:spPr/>
    </dgm:pt>
    <dgm:pt modelId="{C8CAFBB4-464B-4D75-8CAA-65E862FB682E}" type="pres">
      <dgm:prSet presAssocID="{DD96D6D3-0834-4417-90E5-CABD4EC73789}" presName="parTx" presStyleLbl="alignNode1" presStyleIdx="0" presStyleCnt="3">
        <dgm:presLayoutVars>
          <dgm:chMax val="0"/>
          <dgm:chPref val="0"/>
          <dgm:bulletEnabled val="1"/>
        </dgm:presLayoutVars>
      </dgm:prSet>
      <dgm:spPr/>
    </dgm:pt>
    <dgm:pt modelId="{2ACC7497-EC9B-4779-9DB3-16805CACFC51}" type="pres">
      <dgm:prSet presAssocID="{DD96D6D3-0834-4417-90E5-CABD4EC73789}" presName="desTx" presStyleLbl="alignAccFollowNode1" presStyleIdx="0" presStyleCnt="3">
        <dgm:presLayoutVars>
          <dgm:bulletEnabled val="1"/>
        </dgm:presLayoutVars>
      </dgm:prSet>
      <dgm:spPr/>
    </dgm:pt>
    <dgm:pt modelId="{5D783452-CE32-4A75-9638-C6A92FB7D0E3}" type="pres">
      <dgm:prSet presAssocID="{04CB57BD-2A1F-447A-899C-2BE1F602FA43}" presName="space" presStyleCnt="0"/>
      <dgm:spPr/>
    </dgm:pt>
    <dgm:pt modelId="{A9B5ED4C-D67F-4647-A04D-B5A46CD6BB60}" type="pres">
      <dgm:prSet presAssocID="{CEA4849D-BD9E-4083-9EFA-DAB4EB4F4DD7}" presName="composite" presStyleCnt="0"/>
      <dgm:spPr/>
    </dgm:pt>
    <dgm:pt modelId="{9F7D2C93-B67C-450E-AB1A-91C4B9406C29}" type="pres">
      <dgm:prSet presAssocID="{CEA4849D-BD9E-4083-9EFA-DAB4EB4F4DD7}" presName="parTx" presStyleLbl="alignNode1" presStyleIdx="1" presStyleCnt="3">
        <dgm:presLayoutVars>
          <dgm:chMax val="0"/>
          <dgm:chPref val="0"/>
          <dgm:bulletEnabled val="1"/>
        </dgm:presLayoutVars>
      </dgm:prSet>
      <dgm:spPr/>
    </dgm:pt>
    <dgm:pt modelId="{74436A7E-DA68-4E0A-BFD9-C7054993FB90}" type="pres">
      <dgm:prSet presAssocID="{CEA4849D-BD9E-4083-9EFA-DAB4EB4F4DD7}" presName="desTx" presStyleLbl="alignAccFollowNode1" presStyleIdx="1" presStyleCnt="3">
        <dgm:presLayoutVars>
          <dgm:bulletEnabled val="1"/>
        </dgm:presLayoutVars>
      </dgm:prSet>
      <dgm:spPr/>
    </dgm:pt>
    <dgm:pt modelId="{1A60C348-2004-4A8D-8C0D-069A5AC3D176}" type="pres">
      <dgm:prSet presAssocID="{6EB1B25E-CAFC-47C4-9D43-7ACD1BC2C595}" presName="space" presStyleCnt="0"/>
      <dgm:spPr/>
    </dgm:pt>
    <dgm:pt modelId="{35583910-41BD-4E3E-BA58-A9A6E1CC2ECF}" type="pres">
      <dgm:prSet presAssocID="{9EAFB0DA-7D99-4A2D-BCCE-F6CF45AC6647}" presName="composite" presStyleCnt="0"/>
      <dgm:spPr/>
    </dgm:pt>
    <dgm:pt modelId="{85856041-CC0E-4166-B24B-3365DA883DC0}" type="pres">
      <dgm:prSet presAssocID="{9EAFB0DA-7D99-4A2D-BCCE-F6CF45AC6647}" presName="parTx" presStyleLbl="alignNode1" presStyleIdx="2" presStyleCnt="3">
        <dgm:presLayoutVars>
          <dgm:chMax val="0"/>
          <dgm:chPref val="0"/>
          <dgm:bulletEnabled val="1"/>
        </dgm:presLayoutVars>
      </dgm:prSet>
      <dgm:spPr/>
    </dgm:pt>
    <dgm:pt modelId="{0093C42B-209B-4437-A86A-22DE14198A1E}" type="pres">
      <dgm:prSet presAssocID="{9EAFB0DA-7D99-4A2D-BCCE-F6CF45AC6647}" presName="desTx" presStyleLbl="alignAccFollowNode1" presStyleIdx="2" presStyleCnt="3">
        <dgm:presLayoutVars>
          <dgm:bulletEnabled val="1"/>
        </dgm:presLayoutVars>
      </dgm:prSet>
      <dgm:spPr/>
    </dgm:pt>
  </dgm:ptLst>
  <dgm:cxnLst>
    <dgm:cxn modelId="{BAE8AC02-3B31-4383-9DB5-049388C2BE90}" srcId="{80DB9DFF-10BC-4854-A630-1B6FB1CD5F97}" destId="{CEA4849D-BD9E-4083-9EFA-DAB4EB4F4DD7}" srcOrd="1" destOrd="0" parTransId="{66D9DCF2-69C8-4E9B-BD46-A01673FA8CD2}" sibTransId="{6EB1B25E-CAFC-47C4-9D43-7ACD1BC2C595}"/>
    <dgm:cxn modelId="{5F282403-CA8C-4731-A24D-5EAF980E4CAE}" type="presOf" srcId="{6BB66927-B6D4-4850-B86D-33844957302D}" destId="{74436A7E-DA68-4E0A-BFD9-C7054993FB90}" srcOrd="0" destOrd="0" presId="urn:microsoft.com/office/officeart/2005/8/layout/hList1"/>
    <dgm:cxn modelId="{8633F305-7328-47F7-895B-D1821DF02351}" srcId="{80DB9DFF-10BC-4854-A630-1B6FB1CD5F97}" destId="{DD96D6D3-0834-4417-90E5-CABD4EC73789}" srcOrd="0" destOrd="0" parTransId="{AB4340F5-69A6-461E-B4BD-AAF4AD2E8FD7}" sibTransId="{04CB57BD-2A1F-447A-899C-2BE1F602FA43}"/>
    <dgm:cxn modelId="{24B5250B-590E-4C72-BF25-7F2E36C9A1E7}" srcId="{9EAFB0DA-7D99-4A2D-BCCE-F6CF45AC6647}" destId="{D7D2A9CC-0FB8-4D28-9BDD-CE5C5FA5BC9F}" srcOrd="3" destOrd="0" parTransId="{2A769B63-AFBD-45ED-B7BF-0D615DFBC69F}" sibTransId="{DACFC017-8A39-499D-A929-144057E526BA}"/>
    <dgm:cxn modelId="{CD753E16-BD37-4BAF-9007-9BD259C74860}" srcId="{CEA4849D-BD9E-4083-9EFA-DAB4EB4F4DD7}" destId="{0DC71966-9AF7-4241-8CCC-7825F1711986}" srcOrd="2" destOrd="0" parTransId="{E00B1463-9113-4146-84EE-AF28AE6954A2}" sibTransId="{18EA9484-0757-4579-97EB-65E150CE1243}"/>
    <dgm:cxn modelId="{A09CCD18-43B1-41E8-90FA-A7438A688245}" srcId="{DD96D6D3-0834-4417-90E5-CABD4EC73789}" destId="{7A53151A-DC58-4476-9AFD-507C79FA5E15}" srcOrd="3" destOrd="0" parTransId="{82D8A4DB-0C23-45B6-95A0-581378DCC505}" sibTransId="{1F4433A3-1840-4D47-A2F1-E2F489517F70}"/>
    <dgm:cxn modelId="{FEDAC720-87C8-4ACB-992F-F7CC0E353D16}" srcId="{DD96D6D3-0834-4417-90E5-CABD4EC73789}" destId="{E5F2AF41-6844-4B39-96D2-C3FB942F80F3}" srcOrd="0" destOrd="0" parTransId="{86569512-3DF5-4D33-B89E-64D89E64676D}" sibTransId="{66FB864E-CD8C-4DCC-AC8A-53A2B7C44B96}"/>
    <dgm:cxn modelId="{AB8D4422-60C3-44B4-906F-D5688385DDF1}" type="presOf" srcId="{4A9149F3-9058-42FE-855B-91DBBF4E56E3}" destId="{74436A7E-DA68-4E0A-BFD9-C7054993FB90}" srcOrd="0" destOrd="1" presId="urn:microsoft.com/office/officeart/2005/8/layout/hList1"/>
    <dgm:cxn modelId="{9BD5052F-094B-4F0F-9EC3-3A548393883B}" type="presOf" srcId="{D7D2A9CC-0FB8-4D28-9BDD-CE5C5FA5BC9F}" destId="{0093C42B-209B-4437-A86A-22DE14198A1E}" srcOrd="0" destOrd="3" presId="urn:microsoft.com/office/officeart/2005/8/layout/hList1"/>
    <dgm:cxn modelId="{3A1F5634-C7C4-49A8-9D3E-BDD3105F1F82}" srcId="{9EAFB0DA-7D99-4A2D-BCCE-F6CF45AC6647}" destId="{0AB8543C-9618-4E41-97AC-BBC5A5263B3A}" srcOrd="2" destOrd="0" parTransId="{56AC3B09-2E92-4C3A-8666-203984F85728}" sibTransId="{C0FE9DC6-A0B6-48BF-8576-6B2A7F1A4313}"/>
    <dgm:cxn modelId="{0C686A37-A5CC-4AB2-88E6-0DC38D7B5EC3}" srcId="{DD96D6D3-0834-4417-90E5-CABD4EC73789}" destId="{8CFCFB84-AC75-4330-BAE0-8F87BEDD7D6A}" srcOrd="1" destOrd="0" parTransId="{E5396AF2-9467-4967-A0BF-6318291D9217}" sibTransId="{6281904E-C98B-4CBD-BF36-3CFED1EABADC}"/>
    <dgm:cxn modelId="{81D1964A-0B17-4359-AA17-E8234704B999}" srcId="{9EAFB0DA-7D99-4A2D-BCCE-F6CF45AC6647}" destId="{8CCCACD8-2F8C-4C5F-A93E-8D932B1BB5CF}" srcOrd="1" destOrd="0" parTransId="{AC73E9A1-FDE3-403A-B23C-878BBBC98F0C}" sibTransId="{358FE5B5-4275-450F-B6DF-3EBD76429555}"/>
    <dgm:cxn modelId="{AEDA5F6E-798B-4B13-A383-684E2ECA0673}" type="presOf" srcId="{0AB8543C-9618-4E41-97AC-BBC5A5263B3A}" destId="{0093C42B-209B-4437-A86A-22DE14198A1E}" srcOrd="0" destOrd="2" presId="urn:microsoft.com/office/officeart/2005/8/layout/hList1"/>
    <dgm:cxn modelId="{5FB11F54-B3D8-451E-8360-FB93F4CAB55B}" type="presOf" srcId="{DD96D6D3-0834-4417-90E5-CABD4EC73789}" destId="{C8CAFBB4-464B-4D75-8CAA-65E862FB682E}" srcOrd="0" destOrd="0" presId="urn:microsoft.com/office/officeart/2005/8/layout/hList1"/>
    <dgm:cxn modelId="{C1C2327A-0254-4707-B891-77EE376040AE}" srcId="{CEA4849D-BD9E-4083-9EFA-DAB4EB4F4DD7}" destId="{6BB66927-B6D4-4850-B86D-33844957302D}" srcOrd="0" destOrd="0" parTransId="{F58239AD-0BEA-407B-B9D1-F32BFABF5201}" sibTransId="{E57E8709-8CF7-4C66-83D8-BA77D215C144}"/>
    <dgm:cxn modelId="{787C417B-CA06-4094-A34C-1AF1EDDC670D}" srcId="{CEA4849D-BD9E-4083-9EFA-DAB4EB4F4DD7}" destId="{4A9149F3-9058-42FE-855B-91DBBF4E56E3}" srcOrd="1" destOrd="0" parTransId="{CD966C40-348F-41DD-896A-B2C71EC86A28}" sibTransId="{A51B0C90-27BC-47FA-BDAF-B327123DFF34}"/>
    <dgm:cxn modelId="{E1BDF97E-E915-4421-A57A-6946E1E1E908}" srcId="{CEA4849D-BD9E-4083-9EFA-DAB4EB4F4DD7}" destId="{15C34337-7058-41F2-8CA4-D25225E65163}" srcOrd="3" destOrd="0" parTransId="{1CC022F1-E5A3-4642-B5C0-3D71FA149D31}" sibTransId="{15B075CC-BD2E-42FF-8846-3C597A0A579F}"/>
    <dgm:cxn modelId="{C6E2C68A-907C-4761-836B-E35D3093785E}" type="presOf" srcId="{8CFCFB84-AC75-4330-BAE0-8F87BEDD7D6A}" destId="{2ACC7497-EC9B-4779-9DB3-16805CACFC51}" srcOrd="0" destOrd="1" presId="urn:microsoft.com/office/officeart/2005/8/layout/hList1"/>
    <dgm:cxn modelId="{488A5A98-3004-4C20-A987-FA0D53AC61A2}" srcId="{9EAFB0DA-7D99-4A2D-BCCE-F6CF45AC6647}" destId="{57E86973-755F-4344-9001-50F2A38DC188}" srcOrd="0" destOrd="0" parTransId="{F4B70B93-6B63-4D6F-B657-096447A250CB}" sibTransId="{8447CB8D-7EE1-437E-AD96-548A47A2C66D}"/>
    <dgm:cxn modelId="{5B412AA2-17D7-49F4-A3FE-DE83F77B5A67}" type="presOf" srcId="{CEA4849D-BD9E-4083-9EFA-DAB4EB4F4DD7}" destId="{9F7D2C93-B67C-450E-AB1A-91C4B9406C29}" srcOrd="0" destOrd="0" presId="urn:microsoft.com/office/officeart/2005/8/layout/hList1"/>
    <dgm:cxn modelId="{C8B871AB-08B3-4E2B-BBB6-A58444064F9E}" type="presOf" srcId="{8CCCACD8-2F8C-4C5F-A93E-8D932B1BB5CF}" destId="{0093C42B-209B-4437-A86A-22DE14198A1E}" srcOrd="0" destOrd="1" presId="urn:microsoft.com/office/officeart/2005/8/layout/hList1"/>
    <dgm:cxn modelId="{5BC4C5AB-DF13-4AD1-B585-094B3E288C57}" type="presOf" srcId="{9EAFB0DA-7D99-4A2D-BCCE-F6CF45AC6647}" destId="{85856041-CC0E-4166-B24B-3365DA883DC0}" srcOrd="0" destOrd="0" presId="urn:microsoft.com/office/officeart/2005/8/layout/hList1"/>
    <dgm:cxn modelId="{898030AE-D163-4F54-BD93-AF5360B21553}" srcId="{80DB9DFF-10BC-4854-A630-1B6FB1CD5F97}" destId="{9EAFB0DA-7D99-4A2D-BCCE-F6CF45AC6647}" srcOrd="2" destOrd="0" parTransId="{54A9FC79-F4CA-4581-8CCA-651219B11A39}" sibTransId="{892D54B4-1234-4716-912D-CCC0E513212D}"/>
    <dgm:cxn modelId="{8F60A5AE-9B0A-44BA-9114-5773DF1DDE9B}" type="presOf" srcId="{22F772D1-8134-4440-ABDE-955B505EAA0A}" destId="{74436A7E-DA68-4E0A-BFD9-C7054993FB90}" srcOrd="0" destOrd="4" presId="urn:microsoft.com/office/officeart/2005/8/layout/hList1"/>
    <dgm:cxn modelId="{358EC8B0-7703-495B-8E66-F48D55FB5286}" type="presOf" srcId="{57E86973-755F-4344-9001-50F2A38DC188}" destId="{0093C42B-209B-4437-A86A-22DE14198A1E}" srcOrd="0" destOrd="0" presId="urn:microsoft.com/office/officeart/2005/8/layout/hList1"/>
    <dgm:cxn modelId="{B50A46B3-FB4E-4F41-9D7C-DB18EE028425}" srcId="{DD96D6D3-0834-4417-90E5-CABD4EC73789}" destId="{67F3F579-095B-49F3-B04F-C95DB929517E}" srcOrd="2" destOrd="0" parTransId="{28384E63-80C6-45EA-98CB-145CE9634039}" sibTransId="{3A689B32-29A4-4D7B-BB5C-62AD141D57DC}"/>
    <dgm:cxn modelId="{296471C2-C127-406B-8641-E58D8BB9B16D}" type="presOf" srcId="{E5F2AF41-6844-4B39-96D2-C3FB942F80F3}" destId="{2ACC7497-EC9B-4779-9DB3-16805CACFC51}" srcOrd="0" destOrd="0" presId="urn:microsoft.com/office/officeart/2005/8/layout/hList1"/>
    <dgm:cxn modelId="{8E99A2CE-98E8-4778-A94B-C8B02A33A0B9}" type="presOf" srcId="{80DB9DFF-10BC-4854-A630-1B6FB1CD5F97}" destId="{956583F2-8FAC-4A6A-AE66-118C82F94222}" srcOrd="0" destOrd="0" presId="urn:microsoft.com/office/officeart/2005/8/layout/hList1"/>
    <dgm:cxn modelId="{FEB5C9CF-2FAC-4C3E-887F-91CD625252E9}" type="presOf" srcId="{7A53151A-DC58-4476-9AFD-507C79FA5E15}" destId="{2ACC7497-EC9B-4779-9DB3-16805CACFC51}" srcOrd="0" destOrd="3" presId="urn:microsoft.com/office/officeart/2005/8/layout/hList1"/>
    <dgm:cxn modelId="{4890D1D4-1B8C-4D4A-A060-86EDF210EF12}" type="presOf" srcId="{67F3F579-095B-49F3-B04F-C95DB929517E}" destId="{2ACC7497-EC9B-4779-9DB3-16805CACFC51}" srcOrd="0" destOrd="2" presId="urn:microsoft.com/office/officeart/2005/8/layout/hList1"/>
    <dgm:cxn modelId="{455773E1-C729-4B18-851F-81C000418633}" type="presOf" srcId="{15C34337-7058-41F2-8CA4-D25225E65163}" destId="{74436A7E-DA68-4E0A-BFD9-C7054993FB90}" srcOrd="0" destOrd="3" presId="urn:microsoft.com/office/officeart/2005/8/layout/hList1"/>
    <dgm:cxn modelId="{791D2BED-041F-4305-B3C0-F7CF71F53D39}" type="presOf" srcId="{0DC71966-9AF7-4241-8CCC-7825F1711986}" destId="{74436A7E-DA68-4E0A-BFD9-C7054993FB90}" srcOrd="0" destOrd="2" presId="urn:microsoft.com/office/officeart/2005/8/layout/hList1"/>
    <dgm:cxn modelId="{EE8629F3-DE28-4F36-AC1C-6BACD837FAE6}" srcId="{CEA4849D-BD9E-4083-9EFA-DAB4EB4F4DD7}" destId="{22F772D1-8134-4440-ABDE-955B505EAA0A}" srcOrd="4" destOrd="0" parTransId="{1FE64841-C38B-4425-80A6-EBCD8E8C17A2}" sibTransId="{28B12A4F-BA0B-4FEB-A617-EF42FC760E76}"/>
    <dgm:cxn modelId="{D870F8BA-039B-4BAA-B313-A1D34DB073AD}" type="presParOf" srcId="{956583F2-8FAC-4A6A-AE66-118C82F94222}" destId="{DB74EDAC-16B9-4B86-B9D5-22E3B0097434}" srcOrd="0" destOrd="0" presId="urn:microsoft.com/office/officeart/2005/8/layout/hList1"/>
    <dgm:cxn modelId="{1DF2DF0E-5B20-4470-8F5F-13EA1BD225B7}" type="presParOf" srcId="{DB74EDAC-16B9-4B86-B9D5-22E3B0097434}" destId="{C8CAFBB4-464B-4D75-8CAA-65E862FB682E}" srcOrd="0" destOrd="0" presId="urn:microsoft.com/office/officeart/2005/8/layout/hList1"/>
    <dgm:cxn modelId="{FF6E3393-3777-4873-BA08-60E8C1963342}" type="presParOf" srcId="{DB74EDAC-16B9-4B86-B9D5-22E3B0097434}" destId="{2ACC7497-EC9B-4779-9DB3-16805CACFC51}" srcOrd="1" destOrd="0" presId="urn:microsoft.com/office/officeart/2005/8/layout/hList1"/>
    <dgm:cxn modelId="{5F4E16FB-22AE-4DD9-BD79-7DD92C228450}" type="presParOf" srcId="{956583F2-8FAC-4A6A-AE66-118C82F94222}" destId="{5D783452-CE32-4A75-9638-C6A92FB7D0E3}" srcOrd="1" destOrd="0" presId="urn:microsoft.com/office/officeart/2005/8/layout/hList1"/>
    <dgm:cxn modelId="{C37945CF-F463-4EA5-A1CE-5619C4AEF68B}" type="presParOf" srcId="{956583F2-8FAC-4A6A-AE66-118C82F94222}" destId="{A9B5ED4C-D67F-4647-A04D-B5A46CD6BB60}" srcOrd="2" destOrd="0" presId="urn:microsoft.com/office/officeart/2005/8/layout/hList1"/>
    <dgm:cxn modelId="{7DEE5567-DE50-41D2-8FCC-445B556D656A}" type="presParOf" srcId="{A9B5ED4C-D67F-4647-A04D-B5A46CD6BB60}" destId="{9F7D2C93-B67C-450E-AB1A-91C4B9406C29}" srcOrd="0" destOrd="0" presId="urn:microsoft.com/office/officeart/2005/8/layout/hList1"/>
    <dgm:cxn modelId="{C301C520-2E34-4B29-9689-F4F26440147F}" type="presParOf" srcId="{A9B5ED4C-D67F-4647-A04D-B5A46CD6BB60}" destId="{74436A7E-DA68-4E0A-BFD9-C7054993FB90}" srcOrd="1" destOrd="0" presId="urn:microsoft.com/office/officeart/2005/8/layout/hList1"/>
    <dgm:cxn modelId="{336217D4-C824-48CE-8AAF-11CBFB63950D}" type="presParOf" srcId="{956583F2-8FAC-4A6A-AE66-118C82F94222}" destId="{1A60C348-2004-4A8D-8C0D-069A5AC3D176}" srcOrd="3" destOrd="0" presId="urn:microsoft.com/office/officeart/2005/8/layout/hList1"/>
    <dgm:cxn modelId="{9E9AE87C-70AA-4E3F-95B9-6A98FCA40A7C}" type="presParOf" srcId="{956583F2-8FAC-4A6A-AE66-118C82F94222}" destId="{35583910-41BD-4E3E-BA58-A9A6E1CC2ECF}" srcOrd="4" destOrd="0" presId="urn:microsoft.com/office/officeart/2005/8/layout/hList1"/>
    <dgm:cxn modelId="{27A9F80C-2CC8-4809-A511-EFBAAC769175}" type="presParOf" srcId="{35583910-41BD-4E3E-BA58-A9A6E1CC2ECF}" destId="{85856041-CC0E-4166-B24B-3365DA883DC0}" srcOrd="0" destOrd="0" presId="urn:microsoft.com/office/officeart/2005/8/layout/hList1"/>
    <dgm:cxn modelId="{0395A694-2B9F-4B60-84DB-5EF49671636A}" type="presParOf" srcId="{35583910-41BD-4E3E-BA58-A9A6E1CC2ECF}" destId="{0093C42B-209B-4437-A86A-22DE14198A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81118-406D-4594-BEB4-0A3B956E6CDC}">
      <dsp:nvSpPr>
        <dsp:cNvPr id="0" name=""/>
        <dsp:cNvSpPr/>
      </dsp:nvSpPr>
      <dsp:spPr>
        <a:xfrm>
          <a:off x="666511" y="0"/>
          <a:ext cx="7553801" cy="4274383"/>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B5625AB-B22F-45D7-92F1-5FD36A2F581A}">
      <dsp:nvSpPr>
        <dsp:cNvPr id="0" name=""/>
        <dsp:cNvSpPr/>
      </dsp:nvSpPr>
      <dsp:spPr>
        <a:xfrm>
          <a:off x="3905" y="1282314"/>
          <a:ext cx="1707502" cy="17097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Arial Narrow" pitchFamily="34" charset="0"/>
            </a:rPr>
            <a:t>Develop Regional Objectives</a:t>
          </a:r>
          <a:endParaRPr lang="en-US" sz="1800" kern="1200" dirty="0"/>
        </a:p>
      </dsp:txBody>
      <dsp:txXfrm>
        <a:off x="87258" y="1365667"/>
        <a:ext cx="1540796" cy="1543047"/>
      </dsp:txXfrm>
    </dsp:sp>
    <dsp:sp modelId="{0117EB78-C3D4-4F2C-901D-E5C89CE24002}">
      <dsp:nvSpPr>
        <dsp:cNvPr id="0" name=""/>
        <dsp:cNvSpPr/>
      </dsp:nvSpPr>
      <dsp:spPr>
        <a:xfrm>
          <a:off x="1796783" y="1282314"/>
          <a:ext cx="1707502" cy="17097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Arial Narrow" pitchFamily="34" charset="0"/>
            </a:rPr>
            <a:t>Identify Projects to Meet Objectives</a:t>
          </a:r>
        </a:p>
      </dsp:txBody>
      <dsp:txXfrm>
        <a:off x="1880136" y="1365667"/>
        <a:ext cx="1540796" cy="1543047"/>
      </dsp:txXfrm>
    </dsp:sp>
    <dsp:sp modelId="{73713456-D9A7-4C1B-A0EB-BC296E6E113E}">
      <dsp:nvSpPr>
        <dsp:cNvPr id="0" name=""/>
        <dsp:cNvSpPr/>
      </dsp:nvSpPr>
      <dsp:spPr>
        <a:xfrm>
          <a:off x="3589661" y="1282314"/>
          <a:ext cx="1707502" cy="17097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Arial Narrow" pitchFamily="34" charset="0"/>
            </a:rPr>
            <a:t>Integrate Projects</a:t>
          </a:r>
        </a:p>
      </dsp:txBody>
      <dsp:txXfrm>
        <a:off x="3673014" y="1365667"/>
        <a:ext cx="1540796" cy="1543047"/>
      </dsp:txXfrm>
    </dsp:sp>
    <dsp:sp modelId="{BAE12634-7C01-4A97-9D48-1AEC15FAA653}">
      <dsp:nvSpPr>
        <dsp:cNvPr id="0" name=""/>
        <dsp:cNvSpPr/>
      </dsp:nvSpPr>
      <dsp:spPr>
        <a:xfrm>
          <a:off x="5382539" y="1282314"/>
          <a:ext cx="1707502" cy="17097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Arial Narrow" pitchFamily="34" charset="0"/>
            </a:rPr>
            <a:t>Prioritize Projects</a:t>
          </a:r>
        </a:p>
      </dsp:txBody>
      <dsp:txXfrm>
        <a:off x="5465892" y="1365667"/>
        <a:ext cx="1540796" cy="1543047"/>
      </dsp:txXfrm>
    </dsp:sp>
    <dsp:sp modelId="{DBC30A1C-5F4D-4CC8-A64A-5B14D67AF26D}">
      <dsp:nvSpPr>
        <dsp:cNvPr id="0" name=""/>
        <dsp:cNvSpPr/>
      </dsp:nvSpPr>
      <dsp:spPr>
        <a:xfrm>
          <a:off x="7175416" y="1282314"/>
          <a:ext cx="1707502" cy="17097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outerShdw>
              </a:effectLst>
              <a:latin typeface="Arial Narrow" pitchFamily="34" charset="0"/>
            </a:rPr>
            <a:t>Develop Implementation Strategies</a:t>
          </a:r>
        </a:p>
      </dsp:txBody>
      <dsp:txXfrm>
        <a:off x="7258769" y="1365667"/>
        <a:ext cx="1540796" cy="1543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AFBB4-464B-4D75-8CAA-65E862FB682E}">
      <dsp:nvSpPr>
        <dsp:cNvPr id="0" name=""/>
        <dsp:cNvSpPr/>
      </dsp:nvSpPr>
      <dsp:spPr>
        <a:xfrm>
          <a:off x="2555" y="109606"/>
          <a:ext cx="2491536" cy="9966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ESRWMP</a:t>
          </a:r>
        </a:p>
      </dsp:txBody>
      <dsp:txXfrm>
        <a:off x="2555" y="109606"/>
        <a:ext cx="2491536" cy="996614"/>
      </dsp:txXfrm>
    </dsp:sp>
    <dsp:sp modelId="{2ACC7497-EC9B-4779-9DB3-16805CACFC51}">
      <dsp:nvSpPr>
        <dsp:cNvPr id="0" name=""/>
        <dsp:cNvSpPr/>
      </dsp:nvSpPr>
      <dsp:spPr>
        <a:xfrm>
          <a:off x="2555" y="1106220"/>
          <a:ext cx="2491536"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Elected officials from six ESRWMP member agencies</a:t>
          </a:r>
        </a:p>
        <a:p>
          <a:pPr marL="114300" lvl="1" indent="-114300" algn="l" defTabSz="622300">
            <a:lnSpc>
              <a:spcPct val="90000"/>
            </a:lnSpc>
            <a:spcBef>
              <a:spcPct val="0"/>
            </a:spcBef>
            <a:spcAft>
              <a:spcPct val="15000"/>
            </a:spcAft>
            <a:buChar char="•"/>
          </a:pPr>
          <a:r>
            <a:rPr lang="en-US" sz="1400" kern="1200" dirty="0">
              <a:latin typeface="+mj-lt"/>
            </a:rPr>
            <a:t>Facilitates communication, cooperation, and education between member agencies</a:t>
          </a:r>
        </a:p>
        <a:p>
          <a:pPr marL="114300" lvl="1" indent="-114300" algn="l" defTabSz="622300">
            <a:lnSpc>
              <a:spcPct val="90000"/>
            </a:lnSpc>
            <a:spcBef>
              <a:spcPct val="0"/>
            </a:spcBef>
            <a:spcAft>
              <a:spcPct val="15000"/>
            </a:spcAft>
            <a:buChar char="•"/>
          </a:pPr>
          <a:r>
            <a:rPr lang="en-US" sz="1400" kern="1200" dirty="0">
              <a:latin typeface="+mj-lt"/>
            </a:rPr>
            <a:t>Provides oversight to SC and PAC</a:t>
          </a:r>
        </a:p>
        <a:p>
          <a:pPr marL="114300" lvl="1" indent="-114300" algn="l" defTabSz="622300">
            <a:lnSpc>
              <a:spcPct val="90000"/>
            </a:lnSpc>
            <a:spcBef>
              <a:spcPct val="0"/>
            </a:spcBef>
            <a:spcAft>
              <a:spcPct val="15000"/>
            </a:spcAft>
            <a:buChar char="•"/>
          </a:pPr>
          <a:r>
            <a:rPr lang="en-US" sz="1400" kern="1200" dirty="0">
              <a:latin typeface="+mj-lt"/>
            </a:rPr>
            <a:t>Meetings are held as needed</a:t>
          </a:r>
        </a:p>
      </dsp:txBody>
      <dsp:txXfrm>
        <a:off x="2555" y="1106220"/>
        <a:ext cx="2491536" cy="2944012"/>
      </dsp:txXfrm>
    </dsp:sp>
    <dsp:sp modelId="{9F7D2C93-B67C-450E-AB1A-91C4B9406C29}">
      <dsp:nvSpPr>
        <dsp:cNvPr id="0" name=""/>
        <dsp:cNvSpPr/>
      </dsp:nvSpPr>
      <dsp:spPr>
        <a:xfrm>
          <a:off x="2842906" y="109606"/>
          <a:ext cx="2491536" cy="9966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Steering Committee</a:t>
          </a:r>
        </a:p>
      </dsp:txBody>
      <dsp:txXfrm>
        <a:off x="2842906" y="109606"/>
        <a:ext cx="2491536" cy="996614"/>
      </dsp:txXfrm>
    </dsp:sp>
    <dsp:sp modelId="{74436A7E-DA68-4E0A-BFD9-C7054993FB90}">
      <dsp:nvSpPr>
        <dsp:cNvPr id="0" name=""/>
        <dsp:cNvSpPr/>
      </dsp:nvSpPr>
      <dsp:spPr>
        <a:xfrm>
          <a:off x="2842906" y="1106220"/>
          <a:ext cx="2491536"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Leads preparation and implementation of the IRWMP</a:t>
          </a:r>
        </a:p>
        <a:p>
          <a:pPr marL="114300" lvl="1" indent="-114300" algn="l" defTabSz="622300">
            <a:lnSpc>
              <a:spcPct val="90000"/>
            </a:lnSpc>
            <a:spcBef>
              <a:spcPct val="0"/>
            </a:spcBef>
            <a:spcAft>
              <a:spcPct val="15000"/>
            </a:spcAft>
            <a:buChar char="•"/>
          </a:pPr>
          <a:r>
            <a:rPr lang="en-US" sz="1400" kern="1200" dirty="0">
              <a:latin typeface="+mj-lt"/>
            </a:rPr>
            <a:t>ESRWMP member agency staff that actively manage projects</a:t>
          </a:r>
        </a:p>
        <a:p>
          <a:pPr marL="114300" lvl="1" indent="-114300" algn="l" defTabSz="622300">
            <a:lnSpc>
              <a:spcPct val="90000"/>
            </a:lnSpc>
            <a:spcBef>
              <a:spcPct val="0"/>
            </a:spcBef>
            <a:spcAft>
              <a:spcPct val="15000"/>
            </a:spcAft>
            <a:buChar char="•"/>
          </a:pPr>
          <a:r>
            <a:rPr lang="en-US" sz="1400" kern="1200" dirty="0">
              <a:latin typeface="+mj-lt"/>
            </a:rPr>
            <a:t>Manages IRWM contracts, databases, and reporting</a:t>
          </a:r>
        </a:p>
        <a:p>
          <a:pPr marL="114300" lvl="1" indent="-114300" algn="l" defTabSz="622300">
            <a:lnSpc>
              <a:spcPct val="90000"/>
            </a:lnSpc>
            <a:spcBef>
              <a:spcPct val="0"/>
            </a:spcBef>
            <a:spcAft>
              <a:spcPct val="15000"/>
            </a:spcAft>
            <a:buChar char="•"/>
          </a:pPr>
          <a:r>
            <a:rPr lang="en-US" sz="1400" kern="1200" dirty="0">
              <a:latin typeface="+mj-lt"/>
            </a:rPr>
            <a:t>Manages IRWM budgets and schedules</a:t>
          </a:r>
        </a:p>
        <a:p>
          <a:pPr marL="114300" lvl="1" indent="-114300" algn="l" defTabSz="622300">
            <a:lnSpc>
              <a:spcPct val="90000"/>
            </a:lnSpc>
            <a:spcBef>
              <a:spcPct val="0"/>
            </a:spcBef>
            <a:spcAft>
              <a:spcPct val="15000"/>
            </a:spcAft>
            <a:buChar char="•"/>
          </a:pPr>
          <a:r>
            <a:rPr lang="en-US" sz="1400" kern="1200" dirty="0">
              <a:latin typeface="+mj-lt"/>
            </a:rPr>
            <a:t>Conveys PAC recommendations to the ESRWMP</a:t>
          </a:r>
        </a:p>
      </dsp:txBody>
      <dsp:txXfrm>
        <a:off x="2842906" y="1106220"/>
        <a:ext cx="2491536" cy="2944012"/>
      </dsp:txXfrm>
    </dsp:sp>
    <dsp:sp modelId="{85856041-CC0E-4166-B24B-3365DA883DC0}">
      <dsp:nvSpPr>
        <dsp:cNvPr id="0" name=""/>
        <dsp:cNvSpPr/>
      </dsp:nvSpPr>
      <dsp:spPr>
        <a:xfrm>
          <a:off x="5683257" y="109606"/>
          <a:ext cx="2491536" cy="9966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rPr>
            <a:t>Public Advisory Committee</a:t>
          </a:r>
        </a:p>
      </dsp:txBody>
      <dsp:txXfrm>
        <a:off x="5683257" y="109606"/>
        <a:ext cx="2491536" cy="996614"/>
      </dsp:txXfrm>
    </dsp:sp>
    <dsp:sp modelId="{0093C42B-209B-4437-A86A-22DE14198A1E}">
      <dsp:nvSpPr>
        <dsp:cNvPr id="0" name=""/>
        <dsp:cNvSpPr/>
      </dsp:nvSpPr>
      <dsp:spPr>
        <a:xfrm>
          <a:off x="5683257" y="1106220"/>
          <a:ext cx="2491536" cy="294401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Provides input and recommendations to ESRWMP and SC</a:t>
          </a:r>
        </a:p>
        <a:p>
          <a:pPr marL="114300" lvl="1" indent="-114300" algn="l" defTabSz="622300">
            <a:lnSpc>
              <a:spcPct val="90000"/>
            </a:lnSpc>
            <a:spcBef>
              <a:spcPct val="0"/>
            </a:spcBef>
            <a:spcAft>
              <a:spcPct val="15000"/>
            </a:spcAft>
            <a:buChar char="•"/>
          </a:pPr>
          <a:r>
            <a:rPr lang="en-US" sz="1400" kern="1200" dirty="0">
              <a:latin typeface="+mj-lt"/>
            </a:rPr>
            <a:t>Open to all</a:t>
          </a:r>
        </a:p>
        <a:p>
          <a:pPr marL="114300" lvl="1" indent="-114300" algn="l" defTabSz="622300">
            <a:lnSpc>
              <a:spcPct val="90000"/>
            </a:lnSpc>
            <a:spcBef>
              <a:spcPct val="0"/>
            </a:spcBef>
            <a:spcAft>
              <a:spcPct val="15000"/>
            </a:spcAft>
            <a:buChar char="•"/>
          </a:pPr>
          <a:r>
            <a:rPr lang="en-US" sz="1400" kern="1200" dirty="0">
              <a:latin typeface="+mj-lt"/>
            </a:rPr>
            <a:t>First tier of decision making</a:t>
          </a:r>
        </a:p>
        <a:p>
          <a:pPr marL="114300" lvl="1" indent="-114300" algn="l" defTabSz="622300">
            <a:lnSpc>
              <a:spcPct val="90000"/>
            </a:lnSpc>
            <a:spcBef>
              <a:spcPct val="0"/>
            </a:spcBef>
            <a:spcAft>
              <a:spcPct val="15000"/>
            </a:spcAft>
            <a:buChar char="•"/>
          </a:pPr>
          <a:r>
            <a:rPr lang="en-US" sz="1400" kern="1200" dirty="0">
              <a:latin typeface="+mj-lt"/>
            </a:rPr>
            <a:t>Provides feedback on changes to IRWMP</a:t>
          </a:r>
        </a:p>
      </dsp:txBody>
      <dsp:txXfrm>
        <a:off x="5683257" y="1106220"/>
        <a:ext cx="2491536" cy="29440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67AA5FD6-E0B7-4F26-890C-4F473E0AD508}" type="datetimeFigureOut">
              <a:rPr lang="en-US" smtClean="0"/>
              <a:t>12/12/2017</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6AFEC920-34FD-450A-9DE3-E5BE89F2B11C}" type="slidenum">
              <a:rPr lang="en-US" smtClean="0"/>
              <a:t>‹#›</a:t>
            </a:fld>
            <a:endParaRPr lang="en-US"/>
          </a:p>
        </p:txBody>
      </p:sp>
    </p:spTree>
    <p:extLst>
      <p:ext uri="{BB962C8B-B14F-4D97-AF65-F5344CB8AC3E}">
        <p14:creationId xmlns:p14="http://schemas.microsoft.com/office/powerpoint/2010/main" val="1396236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2D7234DB-FC1B-4CCB-B794-1C9484BE3CE2}" type="datetimeFigureOut">
              <a:rPr lang="en-US" smtClean="0"/>
              <a:pPr/>
              <a:t>12/12/2017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352EB294-453F-4744-8C62-7544D9FE17D8}" type="slidenum">
              <a:rPr lang="en-US" smtClean="0"/>
              <a:pPr/>
              <a:t>‹#›</a:t>
            </a:fld>
            <a:endParaRPr lang="en-US" dirty="0"/>
          </a:p>
        </p:txBody>
      </p:sp>
    </p:spTree>
    <p:extLst>
      <p:ext uri="{BB962C8B-B14F-4D97-AF65-F5344CB8AC3E}">
        <p14:creationId xmlns:p14="http://schemas.microsoft.com/office/powerpoint/2010/main" val="43755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8</a:t>
            </a:fld>
            <a:endParaRPr lang="en-US" dirty="0"/>
          </a:p>
        </p:txBody>
      </p:sp>
    </p:spTree>
    <p:extLst>
      <p:ext uri="{BB962C8B-B14F-4D97-AF65-F5344CB8AC3E}">
        <p14:creationId xmlns:p14="http://schemas.microsoft.com/office/powerpoint/2010/main" val="145135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Groundwater basins – Modesto and Turlock Subbasins are within the region</a:t>
            </a:r>
          </a:p>
        </p:txBody>
      </p:sp>
      <p:sp>
        <p:nvSpPr>
          <p:cNvPr id="4" name="Slide Number Placeholder 3"/>
          <p:cNvSpPr>
            <a:spLocks noGrp="1"/>
          </p:cNvSpPr>
          <p:nvPr>
            <p:ph type="sldNum" sz="quarter" idx="10"/>
          </p:nvPr>
        </p:nvSpPr>
        <p:spPr/>
        <p:txBody>
          <a:bodyPr/>
          <a:lstStyle/>
          <a:p>
            <a:fld id="{352EB294-453F-4744-8C62-7544D9FE17D8}"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100-year</a:t>
            </a:r>
            <a:r>
              <a:rPr lang="en-US" baseline="0" dirty="0"/>
              <a:t> floodplain</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groundwater supply reliability as a result of reduced groundwater recharge and runoff</a:t>
            </a:r>
          </a:p>
        </p:txBody>
      </p:sp>
      <p:sp>
        <p:nvSpPr>
          <p:cNvPr id="4" name="Slide Number Placeholder 3"/>
          <p:cNvSpPr>
            <a:spLocks noGrp="1"/>
          </p:cNvSpPr>
          <p:nvPr>
            <p:ph type="sldNum" sz="quarter" idx="10"/>
          </p:nvPr>
        </p:nvSpPr>
        <p:spPr/>
        <p:txBody>
          <a:bodyPr/>
          <a:lstStyle/>
          <a:p>
            <a:fld id="{352EB294-453F-4744-8C62-7544D9FE17D8}" type="slidenum">
              <a:rPr lang="en-US" smtClean="0"/>
              <a:pPr/>
              <a:t>30</a:t>
            </a:fld>
            <a:endParaRPr lang="en-US" dirty="0"/>
          </a:p>
        </p:txBody>
      </p:sp>
    </p:spTree>
    <p:extLst>
      <p:ext uri="{BB962C8B-B14F-4D97-AF65-F5344CB8AC3E}">
        <p14:creationId xmlns:p14="http://schemas.microsoft.com/office/powerpoint/2010/main" val="136958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a:t>Categories of applicable Resource Management Strategies (RMSs), as identified in the 2009 California Water Plan Update</a:t>
            </a:r>
          </a:p>
          <a:p>
            <a:pPr defTabSz="948507">
              <a:defRPr/>
            </a:pPr>
            <a:endParaRPr lang="en-US" dirty="0"/>
          </a:p>
          <a:p>
            <a:pPr defTabSz="948507">
              <a:defRPr/>
            </a:pPr>
            <a:r>
              <a:rPr lang="en-US" dirty="0"/>
              <a:t>Within each RMS category listed above, a variety of specific strategies were identified for the region and described in Chapter 3.</a:t>
            </a:r>
          </a:p>
          <a:p>
            <a:pPr defTabSz="948507">
              <a:defRPr/>
            </a:pPr>
            <a:endParaRPr lang="en-US" dirty="0"/>
          </a:p>
          <a:p>
            <a:pPr defTabSz="948507">
              <a:defRPr/>
            </a:pPr>
            <a:r>
              <a:rPr lang="en-US" dirty="0"/>
              <a:t>“Other strategies” includes crop idling, irrigated land retirement, fog collection, rainfed agriculture, </a:t>
            </a:r>
            <a:r>
              <a:rPr lang="en-US" dirty="0" err="1"/>
              <a:t>dewvaporation</a:t>
            </a:r>
            <a:r>
              <a:rPr lang="en-US" dirty="0"/>
              <a:t>, and </a:t>
            </a:r>
            <a:r>
              <a:rPr lang="en-US" dirty="0" err="1"/>
              <a:t>waterbag</a:t>
            </a:r>
            <a:r>
              <a:rPr lang="en-US"/>
              <a:t> transport</a:t>
            </a:r>
            <a:endParaRPr lang="en-US" dirty="0"/>
          </a:p>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42</a:t>
            </a:fld>
            <a:endParaRPr lang="en-US" dirty="0"/>
          </a:p>
        </p:txBody>
      </p:sp>
    </p:spTree>
    <p:extLst>
      <p:ext uri="{BB962C8B-B14F-4D97-AF65-F5344CB8AC3E}">
        <p14:creationId xmlns:p14="http://schemas.microsoft.com/office/powerpoint/2010/main" val="388859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Projects were submitted by the </a:t>
            </a:r>
            <a:r>
              <a:rPr lang="en-US" baseline="0" dirty="0"/>
              <a:t>Cities of Modesto, Hughson, and Turlock, and others.</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45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8507"/>
            <a:r>
              <a:rPr lang="en-US" sz="2100" dirty="0"/>
              <a:t>Identifies data gaps in demand projections, local hydrogeology information, areas conductive to groundwater banking, data pertaining to localized flooding and </a:t>
            </a:r>
            <a:r>
              <a:rPr lang="en-US" sz="2100" dirty="0" err="1"/>
              <a:t>stormwater</a:t>
            </a:r>
            <a:r>
              <a:rPr lang="en-US" sz="2100" dirty="0"/>
              <a:t> management</a:t>
            </a:r>
          </a:p>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50</a:t>
            </a:fld>
            <a:endParaRPr lang="en-US" dirty="0"/>
          </a:p>
        </p:txBody>
      </p:sp>
    </p:spTree>
    <p:extLst>
      <p:ext uri="{BB962C8B-B14F-4D97-AF65-F5344CB8AC3E}">
        <p14:creationId xmlns:p14="http://schemas.microsoft.com/office/powerpoint/2010/main" val="43993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DMS is</a:t>
            </a:r>
            <a:r>
              <a:rPr lang="en-US" baseline="0" dirty="0"/>
              <a:t> OPTI – but project information only.  Lacking funding to expand to include other data</a:t>
            </a:r>
          </a:p>
          <a:p>
            <a:endParaRPr lang="en-US" baseline="0" dirty="0"/>
          </a:p>
          <a:p>
            <a:pPr marL="0" lvl="1" defTabSz="948507"/>
            <a:r>
              <a:rPr lang="en-US" sz="2300" dirty="0"/>
              <a:t>Section also identifies individual stakeholders and project proponents as responsible for collecting, reviewing, managing and reporting project-specific data</a:t>
            </a:r>
          </a:p>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51</a:t>
            </a:fld>
            <a:endParaRPr lang="en-US" dirty="0"/>
          </a:p>
        </p:txBody>
      </p:sp>
    </p:spTree>
    <p:extLst>
      <p:ext uri="{BB962C8B-B14F-4D97-AF65-F5344CB8AC3E}">
        <p14:creationId xmlns:p14="http://schemas.microsoft.com/office/powerpoint/2010/main" val="266405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45" indent="-177845">
              <a:buFont typeface="Arial" pitchFamily="34" charset="0"/>
              <a:buChar char="•"/>
            </a:pPr>
            <a:r>
              <a:rPr lang="en-US" dirty="0"/>
              <a:t>Plan performance monitoring based on project-specific performance monitoring and cumulative progress</a:t>
            </a:r>
          </a:p>
          <a:p>
            <a:pPr marL="177845" indent="-177845">
              <a:buFont typeface="Arial" pitchFamily="34" charset="0"/>
              <a:buChar char="•"/>
            </a:pPr>
            <a:r>
              <a:rPr lang="en-US" dirty="0"/>
              <a:t>Individual project proponents responsible for developing and implementing project-specific monitoring plans</a:t>
            </a:r>
          </a:p>
          <a:p>
            <a:pPr marL="177845" indent="-177845">
              <a:buFont typeface="Arial" pitchFamily="34" charset="0"/>
              <a:buChar char="•"/>
            </a:pPr>
            <a:r>
              <a:rPr lang="en-US" dirty="0"/>
              <a:t>Project-specific monitoring plans submitted to ESRWMP for review and consideration</a:t>
            </a:r>
          </a:p>
          <a:p>
            <a:pPr marL="177845" indent="-177845">
              <a:buFont typeface="Arial" pitchFamily="34" charset="0"/>
              <a:buChar char="•"/>
            </a:pPr>
            <a:r>
              <a:rPr lang="en-US" dirty="0"/>
              <a:t>Outlines ESRWMP role in project performance monitoring as the overseeing entity</a:t>
            </a:r>
          </a:p>
          <a:p>
            <a:pPr marL="177845" indent="-177845">
              <a:buFont typeface="Arial" pitchFamily="34" charset="0"/>
              <a:buChar char="•"/>
            </a:pPr>
            <a:r>
              <a:rPr lang="en-US" dirty="0"/>
              <a:t>Describes how data collected will be used to improve the IRWM Plan implementation</a:t>
            </a:r>
          </a:p>
          <a:p>
            <a:pPr marL="177845" indent="-17784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54</a:t>
            </a:fld>
            <a:endParaRPr lang="en-US" dirty="0"/>
          </a:p>
        </p:txBody>
      </p:sp>
    </p:spTree>
    <p:extLst>
      <p:ext uri="{BB962C8B-B14F-4D97-AF65-F5344CB8AC3E}">
        <p14:creationId xmlns:p14="http://schemas.microsoft.com/office/powerpoint/2010/main" val="387141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55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Projects were submitted by the Stanislaus</a:t>
            </a:r>
            <a:r>
              <a:rPr lang="en-US" baseline="0" dirty="0"/>
              <a:t> Regional Water Authority, Cities of Modesto, Hughson, and Turlock, and others.</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62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IRWMP will incorporate SWRP by appending it upon completion of the SWRP</a:t>
            </a:r>
          </a:p>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10</a:t>
            </a:fld>
            <a:endParaRPr lang="en-US" dirty="0"/>
          </a:p>
        </p:txBody>
      </p:sp>
    </p:spTree>
    <p:extLst>
      <p:ext uri="{BB962C8B-B14F-4D97-AF65-F5344CB8AC3E}">
        <p14:creationId xmlns:p14="http://schemas.microsoft.com/office/powerpoint/2010/main" val="515240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Projects were submitted by the Stanislaus</a:t>
            </a:r>
            <a:r>
              <a:rPr lang="en-US" baseline="0" dirty="0"/>
              <a:t> Regional Water Authority, Cities of Modesto, Hughson, and Turlock, and others.</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63</a:t>
            </a:fld>
            <a:endParaRPr lang="en-US" dirty="0"/>
          </a:p>
        </p:txBody>
      </p:sp>
    </p:spTree>
    <p:extLst>
      <p:ext uri="{BB962C8B-B14F-4D97-AF65-F5344CB8AC3E}">
        <p14:creationId xmlns:p14="http://schemas.microsoft.com/office/powerpoint/2010/main" val="278391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draft is available on the ESIRWM website, and hard copies are available upon request from Jim</a:t>
            </a:r>
          </a:p>
        </p:txBody>
      </p:sp>
      <p:sp>
        <p:nvSpPr>
          <p:cNvPr id="4" name="Slide Number Placeholder 3"/>
          <p:cNvSpPr>
            <a:spLocks noGrp="1"/>
          </p:cNvSpPr>
          <p:nvPr>
            <p:ph type="sldNum" sz="quarter" idx="10"/>
          </p:nvPr>
        </p:nvSpPr>
        <p:spPr/>
        <p:txBody>
          <a:bodyPr/>
          <a:lstStyle/>
          <a:p>
            <a:fld id="{484FFDF9-62A1-4BD0-87DC-6A780DD51DC6}" type="slidenum">
              <a:rPr lang="en-US" smtClean="0"/>
              <a:t>14</a:t>
            </a:fld>
            <a:endParaRPr lang="en-US"/>
          </a:p>
        </p:txBody>
      </p:sp>
    </p:spTree>
    <p:extLst>
      <p:ext uri="{BB962C8B-B14F-4D97-AF65-F5344CB8AC3E}">
        <p14:creationId xmlns:p14="http://schemas.microsoft.com/office/powerpoint/2010/main" val="323982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These steps were first performed for the 2013 IRWMP. For 2017, they were revisited and updated to comply with the 2016 IRWM Guidelines and reflect any changes in regional conditions.</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30B83A-5A41-48E2-A936-A968CF68B5DF}"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Describe</a:t>
            </a:r>
            <a:r>
              <a:rPr lang="en-US" baseline="0" dirty="0"/>
              <a:t> how the region’s boundaries are heavily based on the surrounding regions boundaries </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Merced, Stanislaus and Tuolumne River watersheds are three watersheds within the San Joaquin River Basin and these are the primary surface water watersheds that drain to the Middle San Joaquin-Lower Merced-Lower Stanislaus Watershed in which the East Stanislaus region is almost entirely located </a:t>
            </a:r>
          </a:p>
        </p:txBody>
      </p:sp>
      <p:sp>
        <p:nvSpPr>
          <p:cNvPr id="4" name="Slide Number Placeholder 3"/>
          <p:cNvSpPr>
            <a:spLocks noGrp="1"/>
          </p:cNvSpPr>
          <p:nvPr>
            <p:ph type="sldNum" sz="quarter" idx="10"/>
          </p:nvPr>
        </p:nvSpPr>
        <p:spPr/>
        <p:txBody>
          <a:bodyPr/>
          <a:lstStyle/>
          <a:p>
            <a:fld id="{352EB294-453F-4744-8C62-7544D9FE17D8}" type="slidenum">
              <a:rPr lang="en-US" smtClean="0"/>
              <a:pPr/>
              <a:t>22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Social</a:t>
            </a:r>
            <a:r>
              <a:rPr lang="en-US" baseline="0" dirty="0"/>
              <a:t> and Cultural Makeup (map shows DACs in the region)</a:t>
            </a:r>
          </a:p>
          <a:p>
            <a:endParaRPr lang="en-US" baseline="0" dirty="0"/>
          </a:p>
          <a:p>
            <a:r>
              <a:rPr lang="en-US" baseline="0" dirty="0"/>
              <a:t>Ch 2 describes (next few slides demonstrate this):</a:t>
            </a:r>
          </a:p>
          <a:p>
            <a:r>
              <a:rPr lang="en-US" dirty="0"/>
              <a:t>Climate</a:t>
            </a:r>
          </a:p>
          <a:p>
            <a:r>
              <a:rPr lang="en-US" dirty="0"/>
              <a:t>Social and Cultural Makeup</a:t>
            </a:r>
          </a:p>
          <a:p>
            <a:r>
              <a:rPr lang="en-US" dirty="0"/>
              <a:t>Watersheds</a:t>
            </a:r>
          </a:p>
          <a:p>
            <a:r>
              <a:rPr lang="en-US" dirty="0"/>
              <a:t>Groundwater Basins</a:t>
            </a:r>
          </a:p>
          <a:p>
            <a:r>
              <a:rPr lang="en-US" dirty="0"/>
              <a:t>Surface Water Bodies</a:t>
            </a:r>
          </a:p>
          <a:p>
            <a:r>
              <a:rPr lang="en-US" dirty="0"/>
              <a:t>Natural Resources</a:t>
            </a:r>
          </a:p>
          <a:p>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Land Cover – primarily ag</a:t>
            </a:r>
          </a:p>
        </p:txBody>
      </p:sp>
      <p:sp>
        <p:nvSpPr>
          <p:cNvPr id="4" name="Slide Number Placeholder 3"/>
          <p:cNvSpPr>
            <a:spLocks noGrp="1"/>
          </p:cNvSpPr>
          <p:nvPr>
            <p:ph type="sldNum" sz="quarter" idx="10"/>
          </p:nvPr>
        </p:nvSpPr>
        <p:spPr/>
        <p:txBody>
          <a:bodyPr/>
          <a:lstStyle/>
          <a:p>
            <a:fld id="{352EB294-453F-4744-8C62-7544D9FE17D8}"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Water/ww</a:t>
            </a:r>
            <a:r>
              <a:rPr lang="en-US" baseline="0" dirty="0"/>
              <a:t> agencies in the region</a:t>
            </a:r>
            <a:endParaRPr lang="en-US" dirty="0"/>
          </a:p>
        </p:txBody>
      </p:sp>
      <p:sp>
        <p:nvSpPr>
          <p:cNvPr id="4" name="Slide Number Placeholder 3"/>
          <p:cNvSpPr>
            <a:spLocks noGrp="1"/>
          </p:cNvSpPr>
          <p:nvPr>
            <p:ph type="sldNum" sz="quarter" idx="10"/>
          </p:nvPr>
        </p:nvSpPr>
        <p:spPr/>
        <p:txBody>
          <a:bodyPr/>
          <a:lstStyle/>
          <a:p>
            <a:fld id="{352EB294-453F-4744-8C62-7544D9FE17D8}"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975104" y="1718461"/>
            <a:ext cx="7168896" cy="5193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718461"/>
            <a:ext cx="2055571" cy="5193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432331"/>
            <a:ext cx="9144000" cy="42566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64313"/>
            <a:ext cx="9144000" cy="212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5376672"/>
            <a:ext cx="9144000" cy="731520"/>
          </a:xfrm>
          <a:prstGeom prst="rect">
            <a:avLst/>
          </a:prstGeom>
          <a:gradFill>
            <a:gsLst>
              <a:gs pos="0">
                <a:schemeClr val="bg1"/>
              </a:gs>
              <a:gs pos="5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rot="10800000">
            <a:off x="0" y="-4"/>
            <a:ext cx="9144000" cy="3145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rot="10800000">
            <a:off x="0" y="362103"/>
            <a:ext cx="9144000" cy="596187"/>
          </a:xfrm>
          <a:prstGeom prst="rect">
            <a:avLst/>
          </a:prstGeom>
          <a:gradFill>
            <a:gsLst>
              <a:gs pos="0">
                <a:schemeClr val="bg1"/>
              </a:gs>
              <a:gs pos="5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96D1E1E-9D3E-4AE9-8C99-C2D690C1541C}" type="datetimeFigureOut">
              <a:rPr lang="en-US" smtClean="0"/>
              <a:pPr/>
              <a:t>12/12/2017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6BAEFCB-4FB6-4412-8ECA-62F6370C5B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304800" cy="15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04800" y="0"/>
            <a:ext cx="8839200" cy="15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8"/>
          <p:cNvSpPr/>
          <p:nvPr userDrawn="1"/>
        </p:nvSpPr>
        <p:spPr>
          <a:xfrm>
            <a:off x="0" y="6705600"/>
            <a:ext cx="9144000" cy="152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604405"/>
            <a:ext cx="9144000" cy="7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327648"/>
            <a:ext cx="9144000" cy="238350"/>
          </a:xfrm>
          <a:prstGeom prst="rect">
            <a:avLst/>
          </a:prstGeom>
          <a:gradFill>
            <a:gsLst>
              <a:gs pos="0">
                <a:schemeClr val="bg1"/>
              </a:gs>
              <a:gs pos="5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ESRWMP_logo.png"/>
          <p:cNvPicPr>
            <a:picLocks noChangeAspect="1"/>
          </p:cNvPicPr>
          <p:nvPr userDrawn="1"/>
        </p:nvPicPr>
        <p:blipFill>
          <a:blip r:embed="rId13" cstate="print"/>
          <a:stretch>
            <a:fillRect/>
          </a:stretch>
        </p:blipFill>
        <p:spPr>
          <a:xfrm>
            <a:off x="8361274" y="6124184"/>
            <a:ext cx="664746" cy="6647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C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RWMP_logo.png"/>
          <p:cNvPicPr>
            <a:picLocks noChangeAspect="1"/>
          </p:cNvPicPr>
          <p:nvPr/>
        </p:nvPicPr>
        <p:blipFill>
          <a:blip r:embed="rId2" cstate="print"/>
          <a:stretch>
            <a:fillRect/>
          </a:stretch>
        </p:blipFill>
        <p:spPr>
          <a:xfrm>
            <a:off x="1162538" y="1098061"/>
            <a:ext cx="1660770" cy="1660770"/>
          </a:xfrm>
          <a:prstGeom prst="rect">
            <a:avLst/>
          </a:prstGeom>
        </p:spPr>
      </p:pic>
      <p:sp>
        <p:nvSpPr>
          <p:cNvPr id="6" name="TextBox 5"/>
          <p:cNvSpPr txBox="1"/>
          <p:nvPr/>
        </p:nvSpPr>
        <p:spPr>
          <a:xfrm>
            <a:off x="1223107" y="2782669"/>
            <a:ext cx="6697785" cy="1754326"/>
          </a:xfrm>
          <a:prstGeom prst="rect">
            <a:avLst/>
          </a:prstGeom>
          <a:noFill/>
        </p:spPr>
        <p:txBody>
          <a:bodyPr wrap="square" rtlCol="0">
            <a:spAutoFit/>
          </a:bodyPr>
          <a:lstStyle/>
          <a:p>
            <a:r>
              <a:rPr lang="en-US" sz="3600" b="1" dirty="0">
                <a:solidFill>
                  <a:schemeClr val="tx2">
                    <a:lumMod val="75000"/>
                  </a:schemeClr>
                </a:solidFill>
              </a:rPr>
              <a:t>2017 East Stanislaus Integrated Regional Water Management Plan Update</a:t>
            </a:r>
          </a:p>
        </p:txBody>
      </p:sp>
      <p:sp>
        <p:nvSpPr>
          <p:cNvPr id="7" name="TextBox 6"/>
          <p:cNvSpPr txBox="1"/>
          <p:nvPr/>
        </p:nvSpPr>
        <p:spPr>
          <a:xfrm>
            <a:off x="1223107" y="5686082"/>
            <a:ext cx="6697785" cy="369332"/>
          </a:xfrm>
          <a:prstGeom prst="rect">
            <a:avLst/>
          </a:prstGeom>
          <a:noFill/>
        </p:spPr>
        <p:txBody>
          <a:bodyPr wrap="square" rtlCol="0">
            <a:spAutoFit/>
          </a:bodyPr>
          <a:lstStyle/>
          <a:p>
            <a:r>
              <a:rPr lang="en-US" dirty="0">
                <a:solidFill>
                  <a:schemeClr val="bg1"/>
                </a:solidFill>
              </a:rPr>
              <a:t>December 14, 2017</a:t>
            </a:r>
          </a:p>
        </p:txBody>
      </p:sp>
      <p:sp>
        <p:nvSpPr>
          <p:cNvPr id="8" name="TextBox 7"/>
          <p:cNvSpPr txBox="1"/>
          <p:nvPr/>
        </p:nvSpPr>
        <p:spPr>
          <a:xfrm>
            <a:off x="1223107" y="4420752"/>
            <a:ext cx="6697785" cy="923330"/>
          </a:xfrm>
          <a:prstGeom prst="rect">
            <a:avLst/>
          </a:prstGeom>
          <a:noFill/>
        </p:spPr>
        <p:txBody>
          <a:bodyPr wrap="square" rtlCol="0">
            <a:spAutoFit/>
          </a:bodyPr>
          <a:lstStyle/>
          <a:p>
            <a:r>
              <a:rPr lang="en-US" b="1" dirty="0">
                <a:solidFill>
                  <a:schemeClr val="tx2">
                    <a:lumMod val="75000"/>
                  </a:schemeClr>
                </a:solidFill>
              </a:rPr>
              <a:t>Presenter:</a:t>
            </a:r>
          </a:p>
          <a:p>
            <a:r>
              <a:rPr lang="en-US" dirty="0">
                <a:solidFill>
                  <a:schemeClr val="tx2"/>
                </a:solidFill>
              </a:rPr>
              <a:t>Leslie Dumas</a:t>
            </a:r>
          </a:p>
          <a:p>
            <a:endParaRPr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9BAF-B8E3-40A6-BBA8-22B3721CE3F2}"/>
              </a:ext>
            </a:extLst>
          </p:cNvPr>
          <p:cNvSpPr>
            <a:spLocks noGrp="1"/>
          </p:cNvSpPr>
          <p:nvPr>
            <p:ph type="title"/>
          </p:nvPr>
        </p:nvSpPr>
        <p:spPr/>
        <p:txBody>
          <a:bodyPr/>
          <a:lstStyle/>
          <a:p>
            <a:r>
              <a:rPr lang="en-US" dirty="0"/>
              <a:t>Parallel Planning Efforts</a:t>
            </a:r>
          </a:p>
        </p:txBody>
      </p:sp>
      <p:sp>
        <p:nvSpPr>
          <p:cNvPr id="3" name="Content Placeholder 2">
            <a:extLst>
              <a:ext uri="{FF2B5EF4-FFF2-40B4-BE49-F238E27FC236}">
                <a16:creationId xmlns:a16="http://schemas.microsoft.com/office/drawing/2014/main" id="{6424085B-300E-47B3-A1B3-33D7A58C837C}"/>
              </a:ext>
            </a:extLst>
          </p:cNvPr>
          <p:cNvSpPr>
            <a:spLocks noGrp="1"/>
          </p:cNvSpPr>
          <p:nvPr>
            <p:ph idx="1"/>
          </p:nvPr>
        </p:nvSpPr>
        <p:spPr/>
        <p:txBody>
          <a:bodyPr>
            <a:normAutofit fontScale="92500" lnSpcReduction="10000"/>
          </a:bodyPr>
          <a:lstStyle/>
          <a:p>
            <a:r>
              <a:rPr lang="en-US" dirty="0"/>
              <a:t>Stanislaus Multi-Agency Storm Water Resource Plan</a:t>
            </a:r>
          </a:p>
          <a:p>
            <a:pPr lvl="1"/>
            <a:r>
              <a:rPr lang="en-US" dirty="0"/>
              <a:t>Vehicle for stormwater planning and funding</a:t>
            </a:r>
          </a:p>
          <a:p>
            <a:pPr lvl="1"/>
            <a:r>
              <a:rPr lang="en-US" dirty="0"/>
              <a:t>Plan production is underway</a:t>
            </a:r>
          </a:p>
          <a:p>
            <a:pPr lvl="1"/>
            <a:r>
              <a:rPr lang="en-US" dirty="0"/>
              <a:t>DWR requires that IRWMPs must incorporate a SWRP</a:t>
            </a:r>
          </a:p>
          <a:p>
            <a:r>
              <a:rPr lang="en-US" dirty="0"/>
              <a:t>Disadvantaged Communities Involvement Program</a:t>
            </a:r>
          </a:p>
          <a:p>
            <a:r>
              <a:rPr lang="en-US" dirty="0"/>
              <a:t>Sustainable Groundwater Management Act (SGMA) and Groundwater Sustainability Plans (GSPs)</a:t>
            </a:r>
          </a:p>
        </p:txBody>
      </p:sp>
    </p:spTree>
    <p:extLst>
      <p:ext uri="{BB962C8B-B14F-4D97-AF65-F5344CB8AC3E}">
        <p14:creationId xmlns:p14="http://schemas.microsoft.com/office/powerpoint/2010/main" val="358724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Meeting Agenda</a:t>
            </a:r>
          </a:p>
        </p:txBody>
      </p:sp>
      <p:sp>
        <p:nvSpPr>
          <p:cNvPr id="12291" name="Content Placeholder 2"/>
          <p:cNvSpPr>
            <a:spLocks noGrp="1"/>
          </p:cNvSpPr>
          <p:nvPr>
            <p:ph idx="1"/>
          </p:nvPr>
        </p:nvSpPr>
        <p:spPr/>
        <p:txBody>
          <a:bodyPr/>
          <a:lstStyle/>
          <a:p>
            <a:r>
              <a:rPr lang="en-US" dirty="0"/>
              <a:t>Introductions</a:t>
            </a:r>
          </a:p>
          <a:p>
            <a:r>
              <a:rPr lang="en-US" dirty="0"/>
              <a:t>Summary of Integrated Regional Water Management Program</a:t>
            </a:r>
          </a:p>
          <a:p>
            <a:r>
              <a:rPr lang="en-US" b="1" dirty="0"/>
              <a:t>Overview of 2017 East Stanislaus Integrated Regional Water Management Plan Update</a:t>
            </a:r>
          </a:p>
          <a:p>
            <a:r>
              <a:rPr lang="en-US" dirty="0"/>
              <a:t>Next Steps</a:t>
            </a:r>
          </a:p>
          <a:p>
            <a:pPr eaLnBrk="1" hangingPunct="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East Stanislaus IRWM Planning Process</a:t>
            </a:r>
          </a:p>
        </p:txBody>
      </p:sp>
      <p:sp>
        <p:nvSpPr>
          <p:cNvPr id="16387" name="Content Placeholder 2"/>
          <p:cNvSpPr>
            <a:spLocks noGrp="1"/>
          </p:cNvSpPr>
          <p:nvPr>
            <p:ph idx="1"/>
          </p:nvPr>
        </p:nvSpPr>
        <p:spPr>
          <a:xfrm>
            <a:off x="0" y="1600200"/>
            <a:ext cx="3302668" cy="5022056"/>
          </a:xfrm>
        </p:spPr>
        <p:txBody>
          <a:bodyPr>
            <a:normAutofit fontScale="92500" lnSpcReduction="10000"/>
          </a:bodyPr>
          <a:lstStyle/>
          <a:p>
            <a:r>
              <a:rPr lang="en-US" altLang="en-US" sz="2400" dirty="0"/>
              <a:t>The cities of Modesto, Hughson, Ceres and Turlock developed the Region’s first IRWM Plan in 2013.</a:t>
            </a:r>
          </a:p>
          <a:p>
            <a:r>
              <a:rPr lang="en-US" altLang="en-US" sz="2400" dirty="0"/>
              <a:t>Formed the East Stanislaus Region and associated Regional Water Management Partnership</a:t>
            </a:r>
          </a:p>
          <a:p>
            <a:r>
              <a:rPr lang="en-US" altLang="en-US" sz="2400" dirty="0"/>
              <a:t>Waterford and Stanislaus County joined the ESRWMP in 2017</a:t>
            </a:r>
          </a:p>
          <a:p>
            <a:r>
              <a:rPr lang="en-US" altLang="en-US" sz="2400" dirty="0"/>
              <a:t>Received planning and implementation grants.</a:t>
            </a:r>
          </a:p>
        </p:txBody>
      </p:sp>
      <p:pic>
        <p:nvPicPr>
          <p:cNvPr id="5" name="Picture 4" descr="SurroundingRegions.jpg"/>
          <p:cNvPicPr/>
          <p:nvPr/>
        </p:nvPicPr>
        <p:blipFill>
          <a:blip r:embed="rId2" cstate="print"/>
          <a:stretch>
            <a:fillRect/>
          </a:stretch>
        </p:blipFill>
        <p:spPr>
          <a:xfrm>
            <a:off x="3200400" y="1665446"/>
            <a:ext cx="5943600" cy="4395470"/>
          </a:xfrm>
          <a:prstGeom prst="rect">
            <a:avLst/>
          </a:prstGeom>
        </p:spPr>
      </p:pic>
    </p:spTree>
    <p:extLst>
      <p:ext uri="{BB962C8B-B14F-4D97-AF65-F5344CB8AC3E}">
        <p14:creationId xmlns:p14="http://schemas.microsoft.com/office/powerpoint/2010/main" val="173611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209"/>
          <a:stretch/>
        </p:blipFill>
        <p:spPr>
          <a:xfrm>
            <a:off x="1869549" y="1532910"/>
            <a:ext cx="5800214" cy="4990391"/>
          </a:xfrm>
          <a:prstGeom prst="rect">
            <a:avLst/>
          </a:prstGeom>
        </p:spPr>
      </p:pic>
      <p:sp>
        <p:nvSpPr>
          <p:cNvPr id="17410" name="Title 1"/>
          <p:cNvSpPr>
            <a:spLocks noGrp="1"/>
          </p:cNvSpPr>
          <p:nvPr>
            <p:ph type="title"/>
          </p:nvPr>
        </p:nvSpPr>
        <p:spPr/>
        <p:txBody>
          <a:bodyPr/>
          <a:lstStyle/>
          <a:p>
            <a:r>
              <a:rPr lang="en-US" altLang="en-US"/>
              <a:t>East Stanislaus Regional Boundaries</a:t>
            </a:r>
          </a:p>
        </p:txBody>
      </p:sp>
      <p:sp>
        <p:nvSpPr>
          <p:cNvPr id="7" name="Content Placeholder 2"/>
          <p:cNvSpPr txBox="1">
            <a:spLocks/>
          </p:cNvSpPr>
          <p:nvPr/>
        </p:nvSpPr>
        <p:spPr bwMode="auto">
          <a:xfrm>
            <a:off x="4611688" y="4850882"/>
            <a:ext cx="4532312" cy="924767"/>
          </a:xfrm>
          <a:prstGeom prst="rect">
            <a:avLst/>
          </a:prstGeom>
          <a:solidFill>
            <a:schemeClr val="bg1"/>
          </a:solidFill>
          <a:ln w="9525">
            <a:noFill/>
            <a:miter lim="800000"/>
            <a:headEnd/>
            <a:tailEnd/>
          </a:ln>
        </p:spPr>
        <p:txBody>
          <a:bodyPr/>
          <a:lstStyle/>
          <a:p>
            <a:pPr marL="342900" indent="-342900" eaLnBrk="0" hangingPunct="0">
              <a:spcBef>
                <a:spcPct val="20000"/>
              </a:spcBef>
              <a:buClr>
                <a:srgbClr val="7030A0"/>
              </a:buClr>
              <a:defRPr/>
            </a:pPr>
            <a:r>
              <a:rPr lang="en-US" sz="2000" u="sng" kern="0" dirty="0">
                <a:solidFill>
                  <a:srgbClr val="0051A2"/>
                </a:solidFill>
                <a:latin typeface="+mn-lt"/>
              </a:rPr>
              <a:t>South Boundary</a:t>
            </a:r>
            <a:r>
              <a:rPr lang="en-US" sz="2000" kern="0" dirty="0">
                <a:solidFill>
                  <a:srgbClr val="0051A2"/>
                </a:solidFill>
                <a:latin typeface="+mn-lt"/>
              </a:rPr>
              <a:t>: Merced River Watershed, the Turlock GW Basin, and the TID boundaries</a:t>
            </a:r>
          </a:p>
        </p:txBody>
      </p:sp>
      <p:sp>
        <p:nvSpPr>
          <p:cNvPr id="8" name="Content Placeholder 2"/>
          <p:cNvSpPr txBox="1">
            <a:spLocks/>
          </p:cNvSpPr>
          <p:nvPr/>
        </p:nvSpPr>
        <p:spPr bwMode="auto">
          <a:xfrm>
            <a:off x="0" y="1536945"/>
            <a:ext cx="5819775" cy="936786"/>
          </a:xfrm>
          <a:prstGeom prst="rect">
            <a:avLst/>
          </a:prstGeom>
          <a:solidFill>
            <a:schemeClr val="bg1"/>
          </a:solidFill>
          <a:ln w="9525">
            <a:noFill/>
            <a:miter lim="800000"/>
            <a:headEnd/>
            <a:tailEnd/>
          </a:ln>
        </p:spPr>
        <p:txBody>
          <a:bodyPr/>
          <a:lstStyle/>
          <a:p>
            <a:pPr marL="342900" indent="-342900" eaLnBrk="0" hangingPunct="0">
              <a:spcBef>
                <a:spcPct val="20000"/>
              </a:spcBef>
              <a:buClr>
                <a:srgbClr val="7030A0"/>
              </a:buClr>
              <a:defRPr/>
            </a:pPr>
            <a:r>
              <a:rPr lang="en-US" sz="2000" u="sng" kern="0" dirty="0">
                <a:solidFill>
                  <a:srgbClr val="0051A2"/>
                </a:solidFill>
                <a:latin typeface="+mn-lt"/>
              </a:rPr>
              <a:t>North Boundary</a:t>
            </a:r>
            <a:r>
              <a:rPr lang="en-US" sz="2000" kern="0" dirty="0">
                <a:solidFill>
                  <a:srgbClr val="0051A2"/>
                </a:solidFill>
                <a:latin typeface="+mn-lt"/>
              </a:rPr>
              <a:t>: Stanislaus River, Modesto Groundwater Basin, and portion of Stanislaus County border</a:t>
            </a:r>
          </a:p>
        </p:txBody>
      </p:sp>
      <p:sp>
        <p:nvSpPr>
          <p:cNvPr id="9" name="Content Placeholder 2"/>
          <p:cNvSpPr txBox="1">
            <a:spLocks/>
          </p:cNvSpPr>
          <p:nvPr/>
        </p:nvSpPr>
        <p:spPr bwMode="auto">
          <a:xfrm>
            <a:off x="279400" y="4351338"/>
            <a:ext cx="4205288" cy="757237"/>
          </a:xfrm>
          <a:prstGeom prst="rect">
            <a:avLst/>
          </a:prstGeom>
          <a:solidFill>
            <a:schemeClr val="bg1"/>
          </a:solidFill>
          <a:ln w="9525">
            <a:noFill/>
            <a:miter lim="800000"/>
            <a:headEnd/>
            <a:tailEnd/>
          </a:ln>
        </p:spPr>
        <p:txBody>
          <a:bodyPr/>
          <a:lstStyle/>
          <a:p>
            <a:pPr marL="342900" indent="-342900" eaLnBrk="0" hangingPunct="0">
              <a:spcBef>
                <a:spcPct val="20000"/>
              </a:spcBef>
              <a:buClr>
                <a:srgbClr val="7030A0"/>
              </a:buClr>
              <a:defRPr/>
            </a:pPr>
            <a:r>
              <a:rPr lang="en-US" sz="2000" u="sng" kern="0" dirty="0">
                <a:solidFill>
                  <a:srgbClr val="0051A2"/>
                </a:solidFill>
                <a:latin typeface="+mn-lt"/>
              </a:rPr>
              <a:t>West Boundary</a:t>
            </a:r>
            <a:r>
              <a:rPr lang="en-US" sz="2000" kern="0" dirty="0">
                <a:solidFill>
                  <a:srgbClr val="0051A2"/>
                </a:solidFill>
                <a:latin typeface="+mn-lt"/>
              </a:rPr>
              <a:t>: San Joaquin River &amp; Westside-San Joaquin IRWM Region. </a:t>
            </a:r>
          </a:p>
        </p:txBody>
      </p:sp>
      <p:sp>
        <p:nvSpPr>
          <p:cNvPr id="6" name="Content Placeholder 2"/>
          <p:cNvSpPr txBox="1">
            <a:spLocks/>
          </p:cNvSpPr>
          <p:nvPr/>
        </p:nvSpPr>
        <p:spPr bwMode="auto">
          <a:xfrm>
            <a:off x="5867611" y="3067252"/>
            <a:ext cx="3276389" cy="735013"/>
          </a:xfrm>
          <a:prstGeom prst="rect">
            <a:avLst/>
          </a:prstGeom>
          <a:solidFill>
            <a:schemeClr val="bg1"/>
          </a:solidFill>
          <a:ln w="9525">
            <a:noFill/>
            <a:miter lim="800000"/>
            <a:headEnd/>
            <a:tailEnd/>
          </a:ln>
        </p:spPr>
        <p:txBody>
          <a:bodyPr/>
          <a:lstStyle/>
          <a:p>
            <a:pPr marL="342900" indent="-342900" eaLnBrk="0" hangingPunct="0">
              <a:spcBef>
                <a:spcPct val="20000"/>
              </a:spcBef>
              <a:buClr>
                <a:srgbClr val="7030A0"/>
              </a:buClr>
              <a:defRPr/>
            </a:pPr>
            <a:r>
              <a:rPr lang="en-US" sz="2000" u="sng" kern="0" dirty="0">
                <a:solidFill>
                  <a:srgbClr val="0051A2"/>
                </a:solidFill>
                <a:latin typeface="+mn-lt"/>
              </a:rPr>
              <a:t>East Boundary</a:t>
            </a:r>
            <a:r>
              <a:rPr lang="en-US" sz="2000" kern="0" dirty="0">
                <a:solidFill>
                  <a:srgbClr val="0051A2"/>
                </a:solidFill>
                <a:latin typeface="+mn-lt"/>
              </a:rPr>
              <a:t>: Tuolumne-Stanislaus IRWM Region</a:t>
            </a:r>
          </a:p>
        </p:txBody>
      </p:sp>
    </p:spTree>
    <p:extLst>
      <p:ext uri="{BB962C8B-B14F-4D97-AF65-F5344CB8AC3E}">
        <p14:creationId xmlns:p14="http://schemas.microsoft.com/office/powerpoint/2010/main" val="46052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it’s Time to Update the IRWMP</a:t>
            </a:r>
          </a:p>
        </p:txBody>
      </p:sp>
      <p:sp>
        <p:nvSpPr>
          <p:cNvPr id="3" name="Content Placeholder 2"/>
          <p:cNvSpPr>
            <a:spLocks noGrp="1"/>
          </p:cNvSpPr>
          <p:nvPr>
            <p:ph idx="1"/>
          </p:nvPr>
        </p:nvSpPr>
        <p:spPr>
          <a:xfrm>
            <a:off x="125260" y="1600200"/>
            <a:ext cx="3883070" cy="4525963"/>
          </a:xfrm>
        </p:spPr>
        <p:txBody>
          <a:bodyPr>
            <a:normAutofit/>
          </a:bodyPr>
          <a:lstStyle/>
          <a:p>
            <a:r>
              <a:rPr lang="en-US" sz="2400" dirty="0"/>
              <a:t>Comply with DWR’s 2016 IRWM Guidelines for to be eligible for Prop 1 implementation grants</a:t>
            </a:r>
          </a:p>
          <a:p>
            <a:r>
              <a:rPr lang="en-US" sz="2400" dirty="0"/>
              <a:t>Incorporate planning efforts since 2013 to keep IRWM Plan current</a:t>
            </a:r>
            <a:endParaRPr lang="en-US" dirty="0"/>
          </a:p>
        </p:txBody>
      </p:sp>
      <p:pic>
        <p:nvPicPr>
          <p:cNvPr id="4" name="Picture 3"/>
          <p:cNvPicPr>
            <a:picLocks noChangeAspect="1"/>
          </p:cNvPicPr>
          <p:nvPr/>
        </p:nvPicPr>
        <p:blipFill rotWithShape="1">
          <a:blip r:embed="rId3"/>
          <a:srcRect r="4961"/>
          <a:stretch/>
        </p:blipFill>
        <p:spPr>
          <a:xfrm>
            <a:off x="4154266" y="1554163"/>
            <a:ext cx="4532534" cy="4572000"/>
          </a:xfrm>
          <a:prstGeom prst="rect">
            <a:avLst/>
          </a:prstGeom>
        </p:spPr>
      </p:pic>
      <p:sp>
        <p:nvSpPr>
          <p:cNvPr id="5" name="Rectangle 4"/>
          <p:cNvSpPr/>
          <p:nvPr/>
        </p:nvSpPr>
        <p:spPr>
          <a:xfrm>
            <a:off x="4008330" y="1555424"/>
            <a:ext cx="313149" cy="57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3A4486-64F8-4177-B96D-371C9440D342}"/>
              </a:ext>
            </a:extLst>
          </p:cNvPr>
          <p:cNvSpPr txBox="1"/>
          <p:nvPr/>
        </p:nvSpPr>
        <p:spPr>
          <a:xfrm>
            <a:off x="294969" y="4847304"/>
            <a:ext cx="3952566" cy="1384995"/>
          </a:xfrm>
          <a:prstGeom prst="rect">
            <a:avLst/>
          </a:prstGeom>
          <a:noFill/>
        </p:spPr>
        <p:txBody>
          <a:bodyPr wrap="square" rtlCol="0">
            <a:spAutoFit/>
          </a:bodyPr>
          <a:lstStyle/>
          <a:p>
            <a:pPr algn="ctr"/>
            <a:r>
              <a:rPr lang="en-US" sz="2800" b="1" dirty="0">
                <a:solidFill>
                  <a:schemeClr val="accent1">
                    <a:lumMod val="75000"/>
                  </a:schemeClr>
                </a:solidFill>
              </a:rPr>
              <a:t>Public Draft IRWMP Update released for public review on 12/11</a:t>
            </a:r>
          </a:p>
        </p:txBody>
      </p:sp>
    </p:spTree>
    <p:extLst>
      <p:ext uri="{BB962C8B-B14F-4D97-AF65-F5344CB8AC3E}">
        <p14:creationId xmlns:p14="http://schemas.microsoft.com/office/powerpoint/2010/main" val="53502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East Stanislaus IRWM Planning Process</a:t>
            </a:r>
          </a:p>
        </p:txBody>
      </p:sp>
      <p:graphicFrame>
        <p:nvGraphicFramePr>
          <p:cNvPr id="4" name="Content Placeholder 3"/>
          <p:cNvGraphicFramePr>
            <a:graphicFrameLocks noGrp="1"/>
          </p:cNvGraphicFramePr>
          <p:nvPr>
            <p:ph idx="1"/>
          </p:nvPr>
        </p:nvGraphicFramePr>
        <p:xfrm>
          <a:off x="142874" y="1316792"/>
          <a:ext cx="8886825" cy="4274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of the East Stanislaus IRWMP</a:t>
            </a:r>
          </a:p>
        </p:txBody>
      </p:sp>
      <p:graphicFrame>
        <p:nvGraphicFramePr>
          <p:cNvPr id="5" name="Table 4"/>
          <p:cNvGraphicFramePr>
            <a:graphicFrameLocks noGrp="1"/>
          </p:cNvGraphicFramePr>
          <p:nvPr>
            <p:extLst>
              <p:ext uri="{D42A27DB-BD31-4B8C-83A1-F6EECF244321}">
                <p14:modId xmlns:p14="http://schemas.microsoft.com/office/powerpoint/2010/main" val="1095477978"/>
              </p:ext>
            </p:extLst>
          </p:nvPr>
        </p:nvGraphicFramePr>
        <p:xfrm>
          <a:off x="0" y="1569845"/>
          <a:ext cx="9144000" cy="4846320"/>
        </p:xfrm>
        <a:graphic>
          <a:graphicData uri="http://schemas.openxmlformats.org/drawingml/2006/table">
            <a:tbl>
              <a:tblPr firstRow="1" bandRow="1">
                <a:tableStyleId>{5C22544A-7EE6-4342-B048-85BDC9FD1C3A}</a:tableStyleId>
              </a:tblPr>
              <a:tblGrid>
                <a:gridCol w="4542503">
                  <a:extLst>
                    <a:ext uri="{9D8B030D-6E8A-4147-A177-3AD203B41FA5}">
                      <a16:colId xmlns:a16="http://schemas.microsoft.com/office/drawing/2014/main" val="20000"/>
                    </a:ext>
                  </a:extLst>
                </a:gridCol>
                <a:gridCol w="4601497">
                  <a:extLst>
                    <a:ext uri="{9D8B030D-6E8A-4147-A177-3AD203B41FA5}">
                      <a16:colId xmlns:a16="http://schemas.microsoft.com/office/drawing/2014/main" val="20001"/>
                    </a:ext>
                  </a:extLst>
                </a:gridCol>
              </a:tblGrid>
              <a:tr h="4781379">
                <a:tc>
                  <a:txBody>
                    <a:bodyPr/>
                    <a:lstStyle/>
                    <a:p>
                      <a:pPr>
                        <a:buNone/>
                      </a:pPr>
                      <a:r>
                        <a:rPr lang="en-US" sz="1200" b="1" dirty="0">
                          <a:solidFill>
                            <a:schemeClr val="tx2"/>
                          </a:solidFill>
                          <a:latin typeface="Arial" pitchFamily="34" charset="0"/>
                          <a:cs typeface="Arial" pitchFamily="34" charset="0"/>
                        </a:rPr>
                        <a:t>Chapter 1	Introduction</a:t>
                      </a:r>
                    </a:p>
                    <a:p>
                      <a:pPr>
                        <a:buNone/>
                      </a:pPr>
                      <a:r>
                        <a:rPr lang="en-US" sz="1200" b="0" dirty="0">
                          <a:solidFill>
                            <a:schemeClr val="accent1"/>
                          </a:solidFill>
                          <a:latin typeface="Arial" pitchFamily="34" charset="0"/>
                          <a:cs typeface="Arial" pitchFamily="34" charset="0"/>
                        </a:rPr>
                        <a:t>1.1	IRWMP </a:t>
                      </a:r>
                      <a:r>
                        <a:rPr lang="en-US" sz="1200" b="0" kern="1200" dirty="0">
                          <a:solidFill>
                            <a:schemeClr val="accent1"/>
                          </a:solidFill>
                          <a:latin typeface="Arial" pitchFamily="34" charset="0"/>
                          <a:ea typeface="+mn-ea"/>
                          <a:cs typeface="Arial" pitchFamily="34" charset="0"/>
                        </a:rPr>
                        <a:t>Overview</a:t>
                      </a:r>
                    </a:p>
                    <a:p>
                      <a:pPr>
                        <a:buNone/>
                      </a:pPr>
                      <a:r>
                        <a:rPr lang="en-US" sz="1200" b="0" dirty="0">
                          <a:solidFill>
                            <a:schemeClr val="accent1"/>
                          </a:solidFill>
                          <a:latin typeface="Arial" pitchFamily="34" charset="0"/>
                          <a:cs typeface="Arial" pitchFamily="34" charset="0"/>
                        </a:rPr>
                        <a:t>1.2	Regional Water Management Group</a:t>
                      </a:r>
                    </a:p>
                    <a:p>
                      <a:pPr>
                        <a:buNone/>
                      </a:pPr>
                      <a:r>
                        <a:rPr lang="en-US" sz="1200" b="0" dirty="0">
                          <a:solidFill>
                            <a:schemeClr val="accent1"/>
                          </a:solidFill>
                          <a:latin typeface="Arial" pitchFamily="34" charset="0"/>
                          <a:cs typeface="Arial" pitchFamily="34" charset="0"/>
                        </a:rPr>
                        <a:t>1.3	IRWMP Development</a:t>
                      </a:r>
                    </a:p>
                    <a:p>
                      <a:pPr>
                        <a:buNone/>
                      </a:pPr>
                      <a:r>
                        <a:rPr lang="en-US" sz="1200" b="0" dirty="0">
                          <a:solidFill>
                            <a:schemeClr val="accent1"/>
                          </a:solidFill>
                          <a:latin typeface="Arial" pitchFamily="34" charset="0"/>
                          <a:cs typeface="Arial" pitchFamily="34" charset="0"/>
                        </a:rPr>
                        <a:t>1.4	IRWMP Adoption</a:t>
                      </a:r>
                    </a:p>
                    <a:p>
                      <a:pPr>
                        <a:buNone/>
                      </a:pPr>
                      <a:r>
                        <a:rPr lang="en-US" sz="1200" b="1" dirty="0">
                          <a:solidFill>
                            <a:schemeClr val="tx2"/>
                          </a:solidFill>
                          <a:latin typeface="Arial" pitchFamily="34" charset="0"/>
                          <a:cs typeface="Arial" pitchFamily="34" charset="0"/>
                        </a:rPr>
                        <a:t>Chapter 2	ESIRWM Region</a:t>
                      </a:r>
                    </a:p>
                    <a:p>
                      <a:pPr>
                        <a:buNone/>
                      </a:pPr>
                      <a:r>
                        <a:rPr lang="en-US" sz="1200" b="0" dirty="0">
                          <a:solidFill>
                            <a:schemeClr val="accent1"/>
                          </a:solidFill>
                          <a:latin typeface="Arial" pitchFamily="34" charset="0"/>
                          <a:cs typeface="Arial" pitchFamily="34" charset="0"/>
                        </a:rPr>
                        <a:t>2.1	Region Description</a:t>
                      </a:r>
                    </a:p>
                    <a:p>
                      <a:pPr>
                        <a:buNone/>
                      </a:pPr>
                      <a:r>
                        <a:rPr lang="en-US" sz="1200" b="0" dirty="0">
                          <a:solidFill>
                            <a:schemeClr val="accent1"/>
                          </a:solidFill>
                          <a:latin typeface="Arial" pitchFamily="34" charset="0"/>
                          <a:cs typeface="Arial" pitchFamily="34" charset="0"/>
                        </a:rPr>
                        <a:t>2.2	Water Resource Status</a:t>
                      </a:r>
                    </a:p>
                    <a:p>
                      <a:pPr>
                        <a:buNone/>
                      </a:pPr>
                      <a:r>
                        <a:rPr lang="en-US" sz="1200" b="0" dirty="0">
                          <a:solidFill>
                            <a:schemeClr val="accent1"/>
                          </a:solidFill>
                          <a:latin typeface="Arial" pitchFamily="34" charset="0"/>
                          <a:cs typeface="Arial" pitchFamily="34" charset="0"/>
                        </a:rPr>
                        <a:t>2.3 	Climate Change Impacts</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3	Climate Change</a:t>
                      </a:r>
                    </a:p>
                    <a:p>
                      <a:pPr>
                        <a:buNone/>
                      </a:pPr>
                      <a:r>
                        <a:rPr lang="en-US" sz="1200" b="0" dirty="0">
                          <a:solidFill>
                            <a:schemeClr val="accent1"/>
                          </a:solidFill>
                          <a:latin typeface="Arial" pitchFamily="34" charset="0"/>
                          <a:cs typeface="Arial" pitchFamily="34" charset="0"/>
                        </a:rPr>
                        <a:t>3.1	Introduction</a:t>
                      </a:r>
                    </a:p>
                    <a:p>
                      <a:pPr>
                        <a:buNone/>
                      </a:pPr>
                      <a:r>
                        <a:rPr lang="en-US" sz="1200" b="0" dirty="0">
                          <a:solidFill>
                            <a:schemeClr val="accent1"/>
                          </a:solidFill>
                          <a:latin typeface="Arial" pitchFamily="34" charset="0"/>
                          <a:cs typeface="Arial" pitchFamily="34" charset="0"/>
                        </a:rPr>
                        <a:t>3.2	Statewide Observation and Projections</a:t>
                      </a:r>
                    </a:p>
                    <a:p>
                      <a:pPr>
                        <a:buNone/>
                      </a:pPr>
                      <a:r>
                        <a:rPr lang="en-US" sz="1200" b="0" dirty="0">
                          <a:solidFill>
                            <a:schemeClr val="accent1"/>
                          </a:solidFill>
                          <a:latin typeface="Arial" pitchFamily="34" charset="0"/>
                          <a:cs typeface="Arial" pitchFamily="34" charset="0"/>
                        </a:rPr>
                        <a:t>3.3	Legislative and Policy Context</a:t>
                      </a:r>
                    </a:p>
                    <a:p>
                      <a:pPr>
                        <a:buNone/>
                      </a:pPr>
                      <a:r>
                        <a:rPr lang="en-US" sz="1200" b="0" dirty="0">
                          <a:solidFill>
                            <a:schemeClr val="accent1"/>
                          </a:solidFill>
                          <a:latin typeface="Arial" pitchFamily="34" charset="0"/>
                          <a:cs typeface="Arial" pitchFamily="34" charset="0"/>
                        </a:rPr>
                        <a:t>3.4	Regional Climate Change Projections and Impacts</a:t>
                      </a:r>
                    </a:p>
                    <a:p>
                      <a:pPr>
                        <a:buNone/>
                      </a:pPr>
                      <a:r>
                        <a:rPr lang="en-US" sz="1200" b="0" dirty="0">
                          <a:solidFill>
                            <a:schemeClr val="accent1"/>
                          </a:solidFill>
                          <a:latin typeface="Arial" pitchFamily="34" charset="0"/>
                          <a:cs typeface="Arial" pitchFamily="34" charset="0"/>
                        </a:rPr>
                        <a:t>3.5	Regional Water Resource Vulnerabilities</a:t>
                      </a:r>
                    </a:p>
                    <a:p>
                      <a:pPr>
                        <a:buNone/>
                      </a:pPr>
                      <a:r>
                        <a:rPr lang="en-US" sz="1200" b="0" dirty="0">
                          <a:solidFill>
                            <a:schemeClr val="accent1"/>
                          </a:solidFill>
                          <a:latin typeface="Arial" pitchFamily="34" charset="0"/>
                          <a:cs typeface="Arial" pitchFamily="34" charset="0"/>
                        </a:rPr>
                        <a:t>3.6	Climate Change Adaptation and Mitigation</a:t>
                      </a:r>
                    </a:p>
                    <a:p>
                      <a:pPr>
                        <a:buNone/>
                      </a:pPr>
                      <a:r>
                        <a:rPr lang="en-US" sz="1200" b="0" dirty="0">
                          <a:solidFill>
                            <a:schemeClr val="accent1"/>
                          </a:solidFill>
                          <a:latin typeface="Arial" pitchFamily="34" charset="0"/>
                          <a:cs typeface="Arial" pitchFamily="34" charset="0"/>
                        </a:rPr>
                        <a:t>3.7	Plan for Further Data Gathering</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4	ESIRWM Governance, Coordination and Outreach</a:t>
                      </a:r>
                    </a:p>
                    <a:p>
                      <a:pPr>
                        <a:buNone/>
                      </a:pPr>
                      <a:r>
                        <a:rPr lang="en-US" sz="1200" b="0" dirty="0">
                          <a:solidFill>
                            <a:schemeClr val="accent1"/>
                          </a:solidFill>
                          <a:latin typeface="Arial" pitchFamily="34" charset="0"/>
                          <a:cs typeface="Arial" pitchFamily="34" charset="0"/>
                        </a:rPr>
                        <a:t>4.1	Governance</a:t>
                      </a:r>
                    </a:p>
                    <a:p>
                      <a:pPr>
                        <a:buNone/>
                      </a:pPr>
                      <a:r>
                        <a:rPr lang="en-US" sz="1200" b="0" dirty="0">
                          <a:solidFill>
                            <a:schemeClr val="accent1"/>
                          </a:solidFill>
                          <a:latin typeface="Arial" pitchFamily="34" charset="0"/>
                          <a:cs typeface="Arial" pitchFamily="34" charset="0"/>
                        </a:rPr>
                        <a:t>4.2	Stakeholder Involvement and Outreach</a:t>
                      </a:r>
                    </a:p>
                    <a:p>
                      <a:pPr>
                        <a:buNone/>
                      </a:pPr>
                      <a:r>
                        <a:rPr lang="en-US" sz="1200" b="0" dirty="0">
                          <a:solidFill>
                            <a:schemeClr val="accent1"/>
                          </a:solidFill>
                          <a:latin typeface="Arial" pitchFamily="34" charset="0"/>
                          <a:cs typeface="Arial" pitchFamily="34" charset="0"/>
                        </a:rPr>
                        <a:t>4.3	Coordination with Other/Neighboring IRWM Regions</a:t>
                      </a:r>
                    </a:p>
                    <a:p>
                      <a:pPr>
                        <a:buNone/>
                      </a:pPr>
                      <a:r>
                        <a:rPr lang="en-US" sz="1200" b="0" dirty="0">
                          <a:solidFill>
                            <a:schemeClr val="accent1"/>
                          </a:solidFill>
                          <a:latin typeface="Arial" pitchFamily="34" charset="0"/>
                          <a:cs typeface="Arial" pitchFamily="34" charset="0"/>
                        </a:rPr>
                        <a:t>4.4	Coordination with State/Federal Agencies</a:t>
                      </a:r>
                    </a:p>
                    <a:p>
                      <a:pPr>
                        <a:buNone/>
                      </a:pPr>
                      <a:r>
                        <a:rPr lang="en-US" sz="1200" b="0" dirty="0">
                          <a:solidFill>
                            <a:schemeClr val="accent1"/>
                          </a:solidFill>
                          <a:latin typeface="Arial" pitchFamily="34" charset="0"/>
                          <a:cs typeface="Arial" pitchFamily="34" charset="0"/>
                        </a:rPr>
                        <a:t>4.5	Coordination with Regional and Local Agencies</a:t>
                      </a:r>
                    </a:p>
                  </a:txBody>
                  <a:tcPr>
                    <a:noFill/>
                  </a:tcPr>
                </a:tc>
                <a:tc>
                  <a:txBody>
                    <a:bodyPr/>
                    <a:lstStyle/>
                    <a:p>
                      <a:pPr>
                        <a:buNone/>
                      </a:pPr>
                      <a:r>
                        <a:rPr lang="en-US" sz="1200" b="1" dirty="0">
                          <a:solidFill>
                            <a:schemeClr val="tx2"/>
                          </a:solidFill>
                          <a:latin typeface="Arial" pitchFamily="34" charset="0"/>
                          <a:cs typeface="Arial" pitchFamily="34" charset="0"/>
                        </a:rPr>
                        <a:t>Chapter 5	Vision, Goals, and Objectives</a:t>
                      </a:r>
                    </a:p>
                    <a:p>
                      <a:pPr>
                        <a:buNone/>
                      </a:pPr>
                      <a:r>
                        <a:rPr lang="en-US" sz="1200" b="0" dirty="0">
                          <a:solidFill>
                            <a:schemeClr val="accent1"/>
                          </a:solidFill>
                          <a:latin typeface="Arial" pitchFamily="34" charset="0"/>
                          <a:cs typeface="Arial" pitchFamily="34" charset="0"/>
                        </a:rPr>
                        <a:t>5.1	Regional Conflicts and Issues</a:t>
                      </a:r>
                    </a:p>
                    <a:p>
                      <a:pPr>
                        <a:buNone/>
                      </a:pPr>
                      <a:r>
                        <a:rPr lang="en-US" sz="1200" b="0" dirty="0">
                          <a:solidFill>
                            <a:schemeClr val="accent1"/>
                          </a:solidFill>
                          <a:latin typeface="Arial" pitchFamily="34" charset="0"/>
                          <a:cs typeface="Arial" pitchFamily="34" charset="0"/>
                        </a:rPr>
                        <a:t>5.2	Region’s Vision for Water Resources Management</a:t>
                      </a:r>
                    </a:p>
                    <a:p>
                      <a:pPr>
                        <a:buNone/>
                      </a:pPr>
                      <a:r>
                        <a:rPr lang="en-US" sz="1200" b="0" dirty="0">
                          <a:solidFill>
                            <a:schemeClr val="accent1"/>
                          </a:solidFill>
                          <a:latin typeface="Arial" pitchFamily="34" charset="0"/>
                          <a:cs typeface="Arial" pitchFamily="34" charset="0"/>
                        </a:rPr>
                        <a:t>5.3	Region Goals &amp; Objectives</a:t>
                      </a:r>
                    </a:p>
                    <a:p>
                      <a:pPr>
                        <a:buNone/>
                      </a:pPr>
                      <a:r>
                        <a:rPr lang="en-US" sz="1200" b="0" dirty="0">
                          <a:solidFill>
                            <a:schemeClr val="accent1"/>
                          </a:solidFill>
                          <a:latin typeface="Arial" pitchFamily="34" charset="0"/>
                          <a:cs typeface="Arial" pitchFamily="34" charset="0"/>
                        </a:rPr>
                        <a:t>5.4	Relation to Statewide Priorities</a:t>
                      </a:r>
                    </a:p>
                    <a:p>
                      <a:pPr>
                        <a:buNone/>
                      </a:pPr>
                      <a:r>
                        <a:rPr lang="en-US" sz="1200" b="0" dirty="0">
                          <a:solidFill>
                            <a:schemeClr val="accent1"/>
                          </a:solidFill>
                          <a:latin typeface="Arial" pitchFamily="34" charset="0"/>
                          <a:cs typeface="Arial" pitchFamily="34" charset="0"/>
                        </a:rPr>
                        <a:t>5.5	Relation to Regulatory Programs</a:t>
                      </a:r>
                    </a:p>
                    <a:p>
                      <a:pPr>
                        <a:buNone/>
                      </a:pPr>
                      <a:r>
                        <a:rPr lang="en-US" sz="1200" b="0" dirty="0">
                          <a:solidFill>
                            <a:schemeClr val="accent1"/>
                          </a:solidFill>
                          <a:latin typeface="Arial" pitchFamily="34" charset="0"/>
                          <a:cs typeface="Arial" pitchFamily="34" charset="0"/>
                        </a:rPr>
                        <a:t>5.6	Relation to Local Water Planning</a:t>
                      </a:r>
                    </a:p>
                    <a:p>
                      <a:pPr>
                        <a:buNone/>
                      </a:pPr>
                      <a:r>
                        <a:rPr lang="en-US" sz="1200" b="0" dirty="0">
                          <a:solidFill>
                            <a:schemeClr val="accent1"/>
                          </a:solidFill>
                          <a:latin typeface="Arial" pitchFamily="34" charset="0"/>
                          <a:cs typeface="Arial" pitchFamily="34" charset="0"/>
                        </a:rPr>
                        <a:t>5.7	Relation to Local Flood Control Planning</a:t>
                      </a:r>
                    </a:p>
                    <a:p>
                      <a:pPr>
                        <a:buNone/>
                      </a:pPr>
                      <a:r>
                        <a:rPr lang="en-US" sz="1200" b="0" dirty="0">
                          <a:solidFill>
                            <a:schemeClr val="accent1"/>
                          </a:solidFill>
                          <a:latin typeface="Arial" pitchFamily="34" charset="0"/>
                          <a:cs typeface="Arial" pitchFamily="34" charset="0"/>
                        </a:rPr>
                        <a:t>5.8	Relation to Local Land Use Planning</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6	Resource Management Strategies</a:t>
                      </a:r>
                    </a:p>
                    <a:p>
                      <a:pPr>
                        <a:buNone/>
                      </a:pPr>
                      <a:r>
                        <a:rPr lang="en-US" sz="1200" b="0" dirty="0">
                          <a:solidFill>
                            <a:schemeClr val="accent1"/>
                          </a:solidFill>
                          <a:latin typeface="Arial" pitchFamily="34" charset="0"/>
                          <a:cs typeface="Arial" pitchFamily="34" charset="0"/>
                        </a:rPr>
                        <a:t>6.1	RMS Identification</a:t>
                      </a:r>
                    </a:p>
                    <a:p>
                      <a:pPr>
                        <a:buNone/>
                      </a:pPr>
                      <a:r>
                        <a:rPr lang="en-US" sz="1200" b="0" dirty="0">
                          <a:solidFill>
                            <a:schemeClr val="accent1"/>
                          </a:solidFill>
                          <a:latin typeface="Arial" pitchFamily="34" charset="0"/>
                          <a:cs typeface="Arial" pitchFamily="34" charset="0"/>
                        </a:rPr>
                        <a:t>6.2	RMS Descriptions</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7	Project Review Process</a:t>
                      </a:r>
                    </a:p>
                    <a:p>
                      <a:pPr>
                        <a:buNone/>
                      </a:pPr>
                      <a:r>
                        <a:rPr lang="en-US" sz="1200" b="0" dirty="0">
                          <a:solidFill>
                            <a:schemeClr val="accent1"/>
                          </a:solidFill>
                          <a:latin typeface="Arial" pitchFamily="34" charset="0"/>
                          <a:cs typeface="Arial" pitchFamily="34" charset="0"/>
                        </a:rPr>
                        <a:t>7.1	Project Solicitation</a:t>
                      </a:r>
                    </a:p>
                    <a:p>
                      <a:pPr>
                        <a:buNone/>
                      </a:pPr>
                      <a:r>
                        <a:rPr lang="en-US" sz="1200" b="0" dirty="0">
                          <a:solidFill>
                            <a:schemeClr val="accent1"/>
                          </a:solidFill>
                          <a:latin typeface="Arial" pitchFamily="34" charset="0"/>
                          <a:cs typeface="Arial" pitchFamily="34" charset="0"/>
                        </a:rPr>
                        <a:t>7.2	Project Review and Integration</a:t>
                      </a:r>
                    </a:p>
                    <a:p>
                      <a:pPr>
                        <a:buNone/>
                      </a:pPr>
                      <a:r>
                        <a:rPr lang="en-US" sz="1200" b="0" dirty="0">
                          <a:solidFill>
                            <a:schemeClr val="accent1"/>
                          </a:solidFill>
                          <a:latin typeface="Arial" pitchFamily="34" charset="0"/>
                          <a:cs typeface="Arial" pitchFamily="34" charset="0"/>
                        </a:rPr>
                        <a:t>7.3	Project Prioritization</a:t>
                      </a:r>
                    </a:p>
                    <a:p>
                      <a:pPr>
                        <a:buNone/>
                      </a:pPr>
                      <a:r>
                        <a:rPr lang="en-US" sz="1200" b="0" dirty="0">
                          <a:solidFill>
                            <a:schemeClr val="accent1"/>
                          </a:solidFill>
                          <a:latin typeface="Arial" pitchFamily="34" charset="0"/>
                          <a:cs typeface="Arial" pitchFamily="34" charset="0"/>
                        </a:rPr>
                        <a:t>7.4	Impacts and Benefits</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8	Technical Analysis and Data Management</a:t>
                      </a:r>
                    </a:p>
                    <a:p>
                      <a:pPr marL="0" algn="l" defTabSz="914400" rtl="0" eaLnBrk="1" latinLnBrk="0" hangingPunct="1">
                        <a:buNone/>
                      </a:pPr>
                      <a:r>
                        <a:rPr lang="en-US" sz="1200" b="0" dirty="0">
                          <a:solidFill>
                            <a:schemeClr val="accent1"/>
                          </a:solidFill>
                          <a:latin typeface="Arial" pitchFamily="34" charset="0"/>
                          <a:cs typeface="Arial" pitchFamily="34" charset="0"/>
                        </a:rPr>
                        <a:t>8.1	Technical Analysis</a:t>
                      </a:r>
                    </a:p>
                    <a:p>
                      <a:pPr marL="0" algn="l" defTabSz="914400" rtl="0" eaLnBrk="1" latinLnBrk="0" hangingPunct="1">
                        <a:buNone/>
                      </a:pPr>
                      <a:r>
                        <a:rPr lang="en-US" sz="1200" b="0" kern="1200" dirty="0">
                          <a:solidFill>
                            <a:schemeClr val="accent1"/>
                          </a:solidFill>
                          <a:latin typeface="Arial" pitchFamily="34" charset="0"/>
                          <a:ea typeface="+mn-ea"/>
                          <a:cs typeface="Arial" pitchFamily="34" charset="0"/>
                        </a:rPr>
                        <a:t>8.2	Data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2"/>
                          </a:solidFill>
                          <a:latin typeface="Arial" pitchFamily="34" charset="0"/>
                          <a:ea typeface="+mn-ea"/>
                          <a:cs typeface="Arial" pitchFamily="34" charset="0"/>
                        </a:rPr>
                        <a:t>Chapter 9	Plan Implementation</a:t>
                      </a:r>
                    </a:p>
                    <a:p>
                      <a:pPr>
                        <a:buNone/>
                      </a:pPr>
                      <a:r>
                        <a:rPr lang="en-US" sz="1200" b="0" dirty="0">
                          <a:solidFill>
                            <a:schemeClr val="accent1"/>
                          </a:solidFill>
                          <a:latin typeface="Arial" pitchFamily="34" charset="0"/>
                          <a:cs typeface="Arial" pitchFamily="34" charset="0"/>
                        </a:rPr>
                        <a:t>9.1	Implementation Process</a:t>
                      </a:r>
                    </a:p>
                    <a:p>
                      <a:pPr>
                        <a:buNone/>
                      </a:pPr>
                      <a:r>
                        <a:rPr lang="en-US" sz="1200" b="0" dirty="0">
                          <a:solidFill>
                            <a:schemeClr val="accent1"/>
                          </a:solidFill>
                          <a:latin typeface="Arial" pitchFamily="34" charset="0"/>
                          <a:cs typeface="Arial" pitchFamily="34" charset="0"/>
                        </a:rPr>
                        <a:t>9.2	Financing Plan</a:t>
                      </a:r>
                    </a:p>
                    <a:p>
                      <a:pPr>
                        <a:buNone/>
                      </a:pPr>
                      <a:r>
                        <a:rPr lang="en-US" sz="1200" b="0" dirty="0">
                          <a:solidFill>
                            <a:schemeClr val="accent1"/>
                          </a:solidFill>
                          <a:latin typeface="Arial" pitchFamily="34" charset="0"/>
                          <a:cs typeface="Arial" pitchFamily="34" charset="0"/>
                        </a:rPr>
                        <a:t>9.3	Plan Performance and Monitoring</a:t>
                      </a:r>
                    </a:p>
                    <a:p>
                      <a:pPr>
                        <a:buNone/>
                      </a:pPr>
                      <a:r>
                        <a:rPr lang="en-US" sz="1200" b="0" dirty="0">
                          <a:solidFill>
                            <a:schemeClr val="accent1"/>
                          </a:solidFill>
                          <a:latin typeface="Arial" pitchFamily="34" charset="0"/>
                          <a:cs typeface="Arial" pitchFamily="34" charset="0"/>
                        </a:rPr>
                        <a:t>9.4	Plan Updates</a:t>
                      </a:r>
                    </a:p>
                    <a:p>
                      <a:pPr marL="0" algn="l" defTabSz="914400" rtl="0" eaLnBrk="1" latinLnBrk="0" hangingPunct="1">
                        <a:buNone/>
                      </a:pPr>
                      <a:r>
                        <a:rPr lang="en-US" sz="1200" b="1" kern="1200" dirty="0">
                          <a:solidFill>
                            <a:schemeClr val="tx2"/>
                          </a:solidFill>
                          <a:latin typeface="Arial" pitchFamily="34" charset="0"/>
                          <a:ea typeface="+mn-ea"/>
                          <a:cs typeface="Arial" pitchFamily="34" charset="0"/>
                        </a:rPr>
                        <a:t>Chapter 10	References</a:t>
                      </a:r>
                    </a:p>
                  </a:txBody>
                  <a:tcP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50868" y="2861084"/>
            <a:ext cx="5003074" cy="1110025"/>
          </a:xfrm>
        </p:spPr>
        <p:txBody>
          <a:bodyPr/>
          <a:lstStyle/>
          <a:p>
            <a:r>
              <a:rPr lang="en-US" dirty="0"/>
              <a:t>Chapter 1 - Introduction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4127863" cy="4525963"/>
          </a:xfrm>
        </p:spPr>
        <p:txBody>
          <a:bodyPr>
            <a:normAutofit fontScale="92500" lnSpcReduction="20000"/>
          </a:bodyPr>
          <a:lstStyle/>
          <a:p>
            <a:r>
              <a:rPr lang="en-US" dirty="0"/>
              <a:t>Describes the purpose of the IRWMP</a:t>
            </a:r>
          </a:p>
          <a:p>
            <a:r>
              <a:rPr lang="en-US" dirty="0"/>
              <a:t>Introduces the East Stanislaus Regional Water Management Partnership</a:t>
            </a:r>
          </a:p>
          <a:p>
            <a:r>
              <a:rPr lang="en-US" dirty="0"/>
              <a:t>Explains that each DWR Plan Standard is addressed </a:t>
            </a:r>
          </a:p>
          <a:p>
            <a:r>
              <a:rPr lang="en-US" dirty="0"/>
              <a:t>Lists entities that adopted the IRWMP</a:t>
            </a:r>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53977859"/>
              </p:ext>
            </p:extLst>
          </p:nvPr>
        </p:nvGraphicFramePr>
        <p:xfrm>
          <a:off x="4441371" y="789759"/>
          <a:ext cx="4421053" cy="5608320"/>
        </p:xfrm>
        <a:graphic>
          <a:graphicData uri="http://schemas.openxmlformats.org/drawingml/2006/table">
            <a:tbl>
              <a:tblPr/>
              <a:tblGrid>
                <a:gridCol w="2372272">
                  <a:extLst>
                    <a:ext uri="{9D8B030D-6E8A-4147-A177-3AD203B41FA5}">
                      <a16:colId xmlns:a16="http://schemas.microsoft.com/office/drawing/2014/main" val="20000"/>
                    </a:ext>
                  </a:extLst>
                </a:gridCol>
                <a:gridCol w="2048781">
                  <a:extLst>
                    <a:ext uri="{9D8B030D-6E8A-4147-A177-3AD203B41FA5}">
                      <a16:colId xmlns:a16="http://schemas.microsoft.com/office/drawing/2014/main" val="20001"/>
                    </a:ext>
                  </a:extLst>
                </a:gridCol>
              </a:tblGrid>
              <a:tr h="247650">
                <a:tc>
                  <a:txBody>
                    <a:bodyPr/>
                    <a:lstStyle/>
                    <a:p>
                      <a:pPr marL="0" marR="0" algn="ctr">
                        <a:spcBef>
                          <a:spcPts val="0"/>
                        </a:spcBef>
                        <a:spcAft>
                          <a:spcPts val="0"/>
                        </a:spcAft>
                      </a:pPr>
                      <a:r>
                        <a:rPr lang="en-US" sz="1600" b="1" dirty="0">
                          <a:solidFill>
                            <a:srgbClr val="FFFFFF"/>
                          </a:solidFill>
                          <a:latin typeface="Cambria"/>
                          <a:ea typeface="Times New Roman"/>
                          <a:cs typeface="Times New Roman"/>
                        </a:rPr>
                        <a:t>Plan Standard</a:t>
                      </a:r>
                      <a:endParaRPr lang="en-US" sz="1600" dirty="0">
                        <a:latin typeface="Cambria"/>
                        <a:ea typeface="Times New Roman"/>
                        <a:cs typeface="Times New Roman"/>
                      </a:endParaRP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sng" algn="ctr">
                      <a:solidFill>
                        <a:srgbClr val="0D2B88"/>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D2B88"/>
                    </a:solidFill>
                  </a:tcPr>
                </a:tc>
                <a:tc>
                  <a:txBody>
                    <a:bodyPr/>
                    <a:lstStyle/>
                    <a:p>
                      <a:pPr marL="0" marR="0" algn="ctr">
                        <a:spcBef>
                          <a:spcPts val="0"/>
                        </a:spcBef>
                        <a:spcAft>
                          <a:spcPts val="0"/>
                        </a:spcAft>
                      </a:pPr>
                      <a:r>
                        <a:rPr lang="en-US" sz="1600" b="1" dirty="0">
                          <a:solidFill>
                            <a:srgbClr val="FFFFFF"/>
                          </a:solidFill>
                          <a:latin typeface="Cambria"/>
                          <a:ea typeface="Times New Roman"/>
                          <a:cs typeface="Times New Roman"/>
                        </a:rPr>
                        <a:t>East Stanislaus IRWMP Chapter to Reference</a:t>
                      </a:r>
                      <a:endParaRPr lang="en-US" sz="1600" dirty="0">
                        <a:latin typeface="Cambria"/>
                        <a:ea typeface="Times New Roman"/>
                        <a:cs typeface="Times New Roman"/>
                      </a:endParaRP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9050" cap="flat" cmpd="sng" algn="ctr">
                      <a:solidFill>
                        <a:srgbClr val="0D2B88"/>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D2B88"/>
                    </a:solidFill>
                  </a:tcPr>
                </a:tc>
                <a:extLst>
                  <a:ext uri="{0D108BD9-81ED-4DB2-BD59-A6C34878D82A}">
                    <a16:rowId xmlns:a16="http://schemas.microsoft.com/office/drawing/2014/main" val="10000"/>
                  </a:ext>
                </a:extLst>
              </a:tr>
              <a:tr h="190500">
                <a:tc>
                  <a:txBody>
                    <a:bodyPr/>
                    <a:lstStyle/>
                    <a:p>
                      <a:pPr marL="0" marR="0" algn="ctr">
                        <a:spcBef>
                          <a:spcPts val="0"/>
                        </a:spcBef>
                        <a:spcAft>
                          <a:spcPts val="0"/>
                        </a:spcAft>
                      </a:pPr>
                      <a:r>
                        <a:rPr lang="en-US" sz="1600" dirty="0">
                          <a:latin typeface="Cambria"/>
                          <a:ea typeface="Times New Roman"/>
                          <a:cs typeface="Times New Roman"/>
                        </a:rPr>
                        <a:t>Governance</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4.1</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marL="0" marR="0" algn="ctr">
                        <a:spcBef>
                          <a:spcPts val="0"/>
                        </a:spcBef>
                        <a:spcAft>
                          <a:spcPts val="0"/>
                        </a:spcAft>
                      </a:pPr>
                      <a:r>
                        <a:rPr lang="en-US" sz="1600" dirty="0">
                          <a:latin typeface="Cambria"/>
                          <a:ea typeface="Times New Roman"/>
                          <a:cs typeface="Times New Roman"/>
                        </a:rPr>
                        <a:t>Region Description</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Chapter 2</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marL="0" marR="0" algn="ctr">
                        <a:spcBef>
                          <a:spcPts val="0"/>
                        </a:spcBef>
                        <a:spcAft>
                          <a:spcPts val="0"/>
                        </a:spcAft>
                      </a:pPr>
                      <a:r>
                        <a:rPr lang="en-US" sz="1600" dirty="0">
                          <a:latin typeface="Cambria"/>
                          <a:ea typeface="Times New Roman"/>
                          <a:cs typeface="Times New Roman"/>
                        </a:rPr>
                        <a:t>Objectives </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Chapter 5</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marL="0" marR="0" algn="ctr">
                        <a:spcBef>
                          <a:spcPts val="0"/>
                        </a:spcBef>
                        <a:spcAft>
                          <a:spcPts val="0"/>
                        </a:spcAft>
                      </a:pPr>
                      <a:r>
                        <a:rPr lang="en-US" sz="1600" dirty="0">
                          <a:latin typeface="Cambria"/>
                          <a:ea typeface="Times New Roman"/>
                          <a:cs typeface="Times New Roman"/>
                        </a:rPr>
                        <a:t>Resource Management Strategies </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Chapter 6</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marL="0" marR="0" algn="ctr">
                        <a:spcBef>
                          <a:spcPts val="0"/>
                        </a:spcBef>
                        <a:spcAft>
                          <a:spcPts val="0"/>
                        </a:spcAft>
                      </a:pPr>
                      <a:r>
                        <a:rPr lang="en-US" sz="1600" dirty="0">
                          <a:latin typeface="Cambria"/>
                          <a:ea typeface="Times New Roman"/>
                          <a:cs typeface="Times New Roman"/>
                        </a:rPr>
                        <a:t>Integration</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7.2</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marL="0" marR="0" algn="ctr">
                        <a:spcBef>
                          <a:spcPts val="0"/>
                        </a:spcBef>
                        <a:spcAft>
                          <a:spcPts val="0"/>
                        </a:spcAft>
                      </a:pPr>
                      <a:r>
                        <a:rPr lang="en-US" sz="1600" dirty="0">
                          <a:latin typeface="Cambria"/>
                          <a:ea typeface="Times New Roman"/>
                          <a:cs typeface="Times New Roman"/>
                        </a:rPr>
                        <a:t>Project Review Process</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7.1, 7.2, 7.3</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marL="0" marR="0" algn="ctr">
                        <a:spcBef>
                          <a:spcPts val="0"/>
                        </a:spcBef>
                        <a:spcAft>
                          <a:spcPts val="0"/>
                        </a:spcAft>
                      </a:pPr>
                      <a:r>
                        <a:rPr lang="en-US" sz="1600" dirty="0">
                          <a:latin typeface="Cambria"/>
                          <a:ea typeface="Times New Roman"/>
                          <a:cs typeface="Times New Roman"/>
                        </a:rPr>
                        <a:t>Impacts and Benefits</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7.4</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marL="0" marR="0" algn="ctr">
                        <a:spcBef>
                          <a:spcPts val="0"/>
                        </a:spcBef>
                        <a:spcAft>
                          <a:spcPts val="0"/>
                        </a:spcAft>
                      </a:pPr>
                      <a:r>
                        <a:rPr lang="en-US" sz="1600" dirty="0">
                          <a:latin typeface="Cambria"/>
                          <a:ea typeface="Times New Roman"/>
                          <a:cs typeface="Times New Roman"/>
                        </a:rPr>
                        <a:t>Plan Performance and Monitoring</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9.1, 9.3, 9.4</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marL="0" marR="0" algn="ctr">
                        <a:spcBef>
                          <a:spcPts val="0"/>
                        </a:spcBef>
                        <a:spcAft>
                          <a:spcPts val="0"/>
                        </a:spcAft>
                      </a:pPr>
                      <a:r>
                        <a:rPr lang="en-US" sz="1600" dirty="0">
                          <a:latin typeface="Cambria"/>
                          <a:ea typeface="Times New Roman"/>
                          <a:cs typeface="Times New Roman"/>
                        </a:rPr>
                        <a:t>Data Management</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8.2</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marL="0" marR="0" algn="ctr">
                        <a:spcBef>
                          <a:spcPts val="0"/>
                        </a:spcBef>
                        <a:spcAft>
                          <a:spcPts val="0"/>
                        </a:spcAft>
                      </a:pPr>
                      <a:r>
                        <a:rPr lang="en-US" sz="1600" dirty="0">
                          <a:latin typeface="Cambria"/>
                          <a:ea typeface="Times New Roman"/>
                          <a:cs typeface="Times New Roman"/>
                        </a:rPr>
                        <a:t>Finance</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9.2</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marL="0" marR="0" algn="ctr">
                        <a:spcBef>
                          <a:spcPts val="0"/>
                        </a:spcBef>
                        <a:spcAft>
                          <a:spcPts val="0"/>
                        </a:spcAft>
                      </a:pPr>
                      <a:r>
                        <a:rPr lang="en-US" sz="1600" dirty="0">
                          <a:latin typeface="Cambria"/>
                          <a:ea typeface="Times New Roman"/>
                          <a:cs typeface="Times New Roman"/>
                        </a:rPr>
                        <a:t>Technical Analysis </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8.1</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marL="0" marR="0" algn="ctr">
                        <a:spcBef>
                          <a:spcPts val="0"/>
                        </a:spcBef>
                        <a:spcAft>
                          <a:spcPts val="0"/>
                        </a:spcAft>
                      </a:pPr>
                      <a:r>
                        <a:rPr lang="en-US" sz="1600" dirty="0">
                          <a:latin typeface="Cambria"/>
                          <a:ea typeface="Times New Roman"/>
                          <a:cs typeface="Times New Roman"/>
                        </a:rPr>
                        <a:t>Relation to Local Water Planning</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5.6, 5.7</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marL="0" marR="0" algn="ctr">
                        <a:spcBef>
                          <a:spcPts val="0"/>
                        </a:spcBef>
                        <a:spcAft>
                          <a:spcPts val="0"/>
                        </a:spcAft>
                      </a:pPr>
                      <a:r>
                        <a:rPr lang="en-US" sz="1600" dirty="0">
                          <a:latin typeface="Cambria"/>
                          <a:ea typeface="Times New Roman"/>
                          <a:cs typeface="Times New Roman"/>
                        </a:rPr>
                        <a:t>Relation to Local Land Use Planning</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5.8</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marL="0" marR="0" algn="ctr">
                        <a:spcBef>
                          <a:spcPts val="0"/>
                        </a:spcBef>
                        <a:spcAft>
                          <a:spcPts val="0"/>
                        </a:spcAft>
                      </a:pPr>
                      <a:r>
                        <a:rPr lang="en-US" sz="1600" dirty="0">
                          <a:latin typeface="Cambria"/>
                          <a:ea typeface="Times New Roman"/>
                          <a:cs typeface="Times New Roman"/>
                        </a:rPr>
                        <a:t>Stakeholder Involvement</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4.2</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marL="0" marR="0" algn="ctr">
                        <a:spcBef>
                          <a:spcPts val="0"/>
                        </a:spcBef>
                        <a:spcAft>
                          <a:spcPts val="0"/>
                        </a:spcAft>
                      </a:pPr>
                      <a:r>
                        <a:rPr lang="en-US" sz="1600" dirty="0">
                          <a:latin typeface="Cambria"/>
                          <a:ea typeface="Times New Roman"/>
                          <a:cs typeface="Times New Roman"/>
                        </a:rPr>
                        <a:t>Coordination</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4.3, 4.4, 4.5</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5"/>
                  </a:ext>
                </a:extLst>
              </a:tr>
              <a:tr h="190500">
                <a:tc>
                  <a:txBody>
                    <a:bodyPr/>
                    <a:lstStyle/>
                    <a:p>
                      <a:pPr marL="0" marR="0" algn="ctr">
                        <a:spcBef>
                          <a:spcPts val="0"/>
                        </a:spcBef>
                        <a:spcAft>
                          <a:spcPts val="0"/>
                        </a:spcAft>
                      </a:pPr>
                      <a:r>
                        <a:rPr lang="en-US" sz="1600" dirty="0">
                          <a:latin typeface="Cambria"/>
                          <a:ea typeface="Times New Roman"/>
                          <a:cs typeface="Times New Roman"/>
                        </a:rPr>
                        <a:t>Climate Change</a:t>
                      </a:r>
                    </a:p>
                  </a:txBody>
                  <a:tcPr marL="68580" marR="68580" marT="0" marB="0" anchor="b">
                    <a:lnL w="19050" cap="flat" cmpd="sng" algn="ctr">
                      <a:solidFill>
                        <a:srgbClr val="0D2B88"/>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0D2B88"/>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Cambria"/>
                          <a:ea typeface="Times New Roman"/>
                          <a:cs typeface="Times New Roman"/>
                        </a:rPr>
                        <a:t>Chapter 3</a:t>
                      </a:r>
                    </a:p>
                  </a:txBody>
                  <a:tcPr marL="68580" marR="68580" marT="0" marB="0" anchor="b">
                    <a:lnL w="12700" cap="flat" cmpd="sng" algn="ctr">
                      <a:solidFill>
                        <a:srgbClr val="C0C0C0"/>
                      </a:solidFill>
                      <a:prstDash val="solid"/>
                      <a:round/>
                      <a:headEnd type="none" w="med" len="med"/>
                      <a:tailEnd type="none" w="med" len="med"/>
                    </a:lnL>
                    <a:lnR w="19050" cap="flat" cmpd="sng" algn="ctr">
                      <a:solidFill>
                        <a:srgbClr val="0D2B88"/>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sng" algn="ctr">
                      <a:solidFill>
                        <a:srgbClr val="0D2B88"/>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02675" y="2769644"/>
            <a:ext cx="5734594" cy="1143000"/>
          </a:xfrm>
        </p:spPr>
        <p:txBody>
          <a:bodyPr/>
          <a:lstStyle/>
          <a:p>
            <a:r>
              <a:rPr lang="en-US" dirty="0"/>
              <a:t>Chapter 2 – ESIRWM Region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Meeting Agenda</a:t>
            </a:r>
          </a:p>
        </p:txBody>
      </p:sp>
      <p:sp>
        <p:nvSpPr>
          <p:cNvPr id="4099" name="Content Placeholder 2"/>
          <p:cNvSpPr>
            <a:spLocks noGrp="1"/>
          </p:cNvSpPr>
          <p:nvPr>
            <p:ph idx="1"/>
          </p:nvPr>
        </p:nvSpPr>
        <p:spPr/>
        <p:txBody>
          <a:bodyPr/>
          <a:lstStyle/>
          <a:p>
            <a:r>
              <a:rPr lang="en-US" dirty="0"/>
              <a:t>Introductions</a:t>
            </a:r>
          </a:p>
          <a:p>
            <a:r>
              <a:rPr lang="en-US" dirty="0"/>
              <a:t>Summary of Integrated Regional Water Management Program</a:t>
            </a:r>
          </a:p>
          <a:p>
            <a:r>
              <a:rPr lang="en-US" dirty="0"/>
              <a:t>Overview of 2017 East Stanislaus Integrated Regional Water Management Plan Update</a:t>
            </a:r>
          </a:p>
          <a:p>
            <a:r>
              <a:rPr lang="en-US" dirty="0"/>
              <a:t>Next Steps</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4099">
                                            <p:txEl>
                                              <p:pRg st="0" end="0"/>
                                            </p:txEl>
                                          </p:spTgt>
                                        </p:tgtEl>
                                        <p:attrNameLst>
                                          <p:attrName>style.fontStyle</p:attrName>
                                        </p:attrNameLst>
                                      </p:cBhvr>
                                      <p:to>
                                        <p:strVal val="normal"/>
                                      </p:to>
                                    </p:set>
                                    <p:set>
                                      <p:cBhvr override="childStyle">
                                        <p:cTn id="7" dur="indefinite"/>
                                        <p:tgtEl>
                                          <p:spTgt spid="4099">
                                            <p:txEl>
                                              <p:pRg st="0" end="0"/>
                                            </p:txEl>
                                          </p:spTgt>
                                        </p:tgtEl>
                                        <p:attrNameLst>
                                          <p:attrName>style.fontWeight</p:attrName>
                                        </p:attrNameLst>
                                      </p:cBhvr>
                                      <p:to>
                                        <p:strVal val="bold"/>
                                      </p:to>
                                    </p:set>
                                    <p:set>
                                      <p:cBhvr override="childStyle">
                                        <p:cTn id="8" dur="indefinite"/>
                                        <p:tgtEl>
                                          <p:spTgt spid="409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 Describes the Region Boundaries</a:t>
            </a:r>
          </a:p>
        </p:txBody>
      </p:sp>
      <p:pic>
        <p:nvPicPr>
          <p:cNvPr id="5" name="Picture 4" descr="SurroundingRegions.jpg"/>
          <p:cNvPicPr>
            <a:picLocks noChangeAspect="1"/>
          </p:cNvPicPr>
          <p:nvPr/>
        </p:nvPicPr>
        <p:blipFill>
          <a:blip r:embed="rId3" cstate="print"/>
          <a:stretch>
            <a:fillRect/>
          </a:stretch>
        </p:blipFill>
        <p:spPr>
          <a:xfrm>
            <a:off x="829491" y="1270454"/>
            <a:ext cx="7269480" cy="53759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2911" y="292100"/>
            <a:ext cx="7467600" cy="1143000"/>
          </a:xfrm>
        </p:spPr>
        <p:txBody>
          <a:bodyPr/>
          <a:lstStyle/>
          <a:p>
            <a:r>
              <a:rPr lang="en-US" dirty="0"/>
              <a:t>The East Stanislaus Region Includes…</a:t>
            </a:r>
          </a:p>
        </p:txBody>
      </p:sp>
      <p:sp>
        <p:nvSpPr>
          <p:cNvPr id="13316" name="Rectangle 4"/>
          <p:cNvSpPr>
            <a:spLocks noChangeArrowheads="1"/>
          </p:cNvSpPr>
          <p:nvPr/>
        </p:nvSpPr>
        <p:spPr bwMode="auto">
          <a:xfrm>
            <a:off x="342900" y="1561640"/>
            <a:ext cx="8572500" cy="4862512"/>
          </a:xfrm>
          <a:prstGeom prst="rect">
            <a:avLst/>
          </a:prstGeom>
          <a:noFill/>
          <a:ln w="9525">
            <a:noFill/>
            <a:miter lim="800000"/>
            <a:headEnd/>
            <a:tailEnd/>
          </a:ln>
        </p:spPr>
        <p:txBody>
          <a:bodyPr/>
          <a:lstStyle/>
          <a:p>
            <a:pPr marL="342900" indent="-342900" eaLnBrk="0" hangingPunct="0">
              <a:spcBef>
                <a:spcPct val="20000"/>
              </a:spcBef>
              <a:buClr>
                <a:srgbClr val="FFC000"/>
              </a:buClr>
              <a:buSzPct val="90000"/>
              <a:buFont typeface="Arial" charset="0"/>
              <a:buChar char="•"/>
              <a:defRPr/>
            </a:pPr>
            <a:r>
              <a:rPr lang="en-US" sz="2800" dirty="0">
                <a:latin typeface="+mn-lt"/>
              </a:rPr>
              <a:t>Portions of Stanislaus and Merced Counties</a:t>
            </a:r>
          </a:p>
          <a:p>
            <a:pPr marL="342900" indent="-342900" eaLnBrk="0" hangingPunct="0">
              <a:spcBef>
                <a:spcPct val="20000"/>
              </a:spcBef>
              <a:buClr>
                <a:srgbClr val="FFC000"/>
              </a:buClr>
              <a:buSzPct val="90000"/>
              <a:buFont typeface="Arial" charset="0"/>
              <a:buChar char="•"/>
              <a:defRPr/>
            </a:pPr>
            <a:r>
              <a:rPr lang="en-US" sz="2800" dirty="0">
                <a:latin typeface="+mn-lt"/>
              </a:rPr>
              <a:t>Cities of Modesto, Hughson, Turlock, Ceres, Riverbank, Waterford, and Oakdale</a:t>
            </a:r>
          </a:p>
          <a:p>
            <a:pPr marL="342900" indent="-342900" eaLnBrk="0" hangingPunct="0">
              <a:spcBef>
                <a:spcPct val="20000"/>
              </a:spcBef>
              <a:buClr>
                <a:srgbClr val="FFC000"/>
              </a:buClr>
              <a:buSzPct val="90000"/>
              <a:buFont typeface="Arial" charset="0"/>
              <a:buChar char="•"/>
              <a:defRPr/>
            </a:pPr>
            <a:r>
              <a:rPr lang="en-US" sz="2800" dirty="0">
                <a:latin typeface="+mn-lt"/>
              </a:rPr>
              <a:t>Communities of Keyes, Denair, Del Rio, Riverdale, Grayson, Hickman, Empire, Salida, Hilmar, and Delhi</a:t>
            </a:r>
          </a:p>
          <a:p>
            <a:pPr marL="342900" indent="-342900" eaLnBrk="0" hangingPunct="0">
              <a:spcBef>
                <a:spcPct val="20000"/>
              </a:spcBef>
              <a:buClr>
                <a:srgbClr val="FFC000"/>
              </a:buClr>
              <a:buSzPct val="90000"/>
              <a:buFont typeface="Arial" charset="0"/>
              <a:buChar char="•"/>
              <a:defRPr/>
            </a:pPr>
            <a:r>
              <a:rPr lang="en-US" sz="2800" dirty="0">
                <a:latin typeface="+mn-lt"/>
              </a:rPr>
              <a:t>Turlock Irrigation District, Modesto Irrigation District, Eastside Irrigation District, and Oakdale Irrigation District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Watersheds</a:t>
            </a:r>
          </a:p>
        </p:txBody>
      </p:sp>
      <p:pic>
        <p:nvPicPr>
          <p:cNvPr id="5" name="Picture 4" descr="Watersheds.jpg"/>
          <p:cNvPicPr>
            <a:picLocks noChangeAspect="1"/>
          </p:cNvPicPr>
          <p:nvPr/>
        </p:nvPicPr>
        <p:blipFill>
          <a:blip r:embed="rId3" cstate="print"/>
          <a:stretch>
            <a:fillRect/>
          </a:stretch>
        </p:blipFill>
        <p:spPr>
          <a:xfrm>
            <a:off x="1116874" y="1371600"/>
            <a:ext cx="7219556" cy="5486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Region Demographics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8356" y="1653754"/>
            <a:ext cx="6196031" cy="46727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Land Use</a:t>
            </a:r>
          </a:p>
        </p:txBody>
      </p:sp>
      <p:pic>
        <p:nvPicPr>
          <p:cNvPr id="4" name="Picture 3" descr="LandUse.jpg"/>
          <p:cNvPicPr>
            <a:picLocks noChangeAspect="1"/>
          </p:cNvPicPr>
          <p:nvPr/>
        </p:nvPicPr>
        <p:blipFill>
          <a:blip r:embed="rId3" cstate="print"/>
          <a:srcRect/>
          <a:stretch>
            <a:fillRect/>
          </a:stretch>
        </p:blipFill>
        <p:spPr>
          <a:xfrm>
            <a:off x="836025" y="1371600"/>
            <a:ext cx="7459719" cy="5486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Water Providers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133" y="1371600"/>
            <a:ext cx="7463088" cy="5486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Groundwater Basins</a:t>
            </a:r>
          </a:p>
        </p:txBody>
      </p:sp>
      <p:pic>
        <p:nvPicPr>
          <p:cNvPr id="4" name="Picture 3" descr="Surface_Groundwater_Features2011.jpg"/>
          <p:cNvPicPr>
            <a:picLocks noChangeAspect="1"/>
          </p:cNvPicPr>
          <p:nvPr/>
        </p:nvPicPr>
        <p:blipFill>
          <a:blip r:embed="rId3" cstate="print"/>
          <a:stretch>
            <a:fillRect/>
          </a:stretch>
        </p:blipFill>
        <p:spPr>
          <a:xfrm>
            <a:off x="738711" y="1371600"/>
            <a:ext cx="7542997" cy="5486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2 Describes Flood Zones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479" y="1440076"/>
            <a:ext cx="7406640" cy="534944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2 Summarizes Water, Wastewater, and Recycled Water in the Region</a:t>
            </a:r>
          </a:p>
        </p:txBody>
      </p:sp>
      <p:sp>
        <p:nvSpPr>
          <p:cNvPr id="5" name="Content Placeholder 4"/>
          <p:cNvSpPr>
            <a:spLocks noGrp="1"/>
          </p:cNvSpPr>
          <p:nvPr>
            <p:ph idx="1"/>
          </p:nvPr>
        </p:nvSpPr>
        <p:spPr/>
        <p:txBody>
          <a:bodyPr/>
          <a:lstStyle/>
          <a:p>
            <a:r>
              <a:rPr lang="en-US" dirty="0"/>
              <a:t>Water supplies and demands</a:t>
            </a:r>
          </a:p>
          <a:p>
            <a:r>
              <a:rPr lang="en-US" dirty="0"/>
              <a:t>Wastewater treatment and collection</a:t>
            </a:r>
          </a:p>
          <a:p>
            <a:r>
              <a:rPr lang="en-US" dirty="0"/>
              <a:t>Potential for recycled water use (e.g. North Valley Regional Recycled Water Project)</a:t>
            </a:r>
          </a:p>
          <a:p>
            <a:r>
              <a:rPr lang="en-US" dirty="0"/>
              <a:t>Water quality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28802" y="2808833"/>
            <a:ext cx="5904411" cy="1070836"/>
          </a:xfrm>
        </p:spPr>
        <p:txBody>
          <a:bodyPr/>
          <a:lstStyle/>
          <a:p>
            <a:r>
              <a:rPr lang="en-US" dirty="0"/>
              <a:t>Chapter 3 – Climate Change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Introductions</a:t>
            </a:r>
          </a:p>
        </p:txBody>
      </p:sp>
      <p:sp>
        <p:nvSpPr>
          <p:cNvPr id="5123" name="Content Placeholder 2"/>
          <p:cNvSpPr>
            <a:spLocks noGrp="1"/>
          </p:cNvSpPr>
          <p:nvPr>
            <p:ph idx="1"/>
          </p:nvPr>
        </p:nvSpPr>
        <p:spPr>
          <a:xfrm>
            <a:off x="0" y="1530849"/>
            <a:ext cx="3222625" cy="4817996"/>
          </a:xfrm>
        </p:spPr>
        <p:txBody>
          <a:bodyPr>
            <a:normAutofit fontScale="85000" lnSpcReduction="10000"/>
          </a:bodyPr>
          <a:lstStyle/>
          <a:p>
            <a:r>
              <a:rPr lang="en-US" dirty="0"/>
              <a:t>ESRWMP Members</a:t>
            </a:r>
          </a:p>
          <a:p>
            <a:pPr lvl="1"/>
            <a:r>
              <a:rPr lang="en-US" dirty="0"/>
              <a:t>City of Modesto</a:t>
            </a:r>
          </a:p>
          <a:p>
            <a:pPr lvl="1"/>
            <a:r>
              <a:rPr lang="en-US" dirty="0"/>
              <a:t>City of Hughson</a:t>
            </a:r>
          </a:p>
          <a:p>
            <a:pPr lvl="1"/>
            <a:r>
              <a:rPr lang="en-US" dirty="0"/>
              <a:t>City of Ceres</a:t>
            </a:r>
          </a:p>
          <a:p>
            <a:pPr lvl="1"/>
            <a:r>
              <a:rPr lang="en-US" dirty="0"/>
              <a:t>City of Turlock</a:t>
            </a:r>
          </a:p>
          <a:p>
            <a:pPr lvl="1"/>
            <a:r>
              <a:rPr lang="en-US" dirty="0"/>
              <a:t>City of Waterford</a:t>
            </a:r>
          </a:p>
          <a:p>
            <a:pPr lvl="1"/>
            <a:r>
              <a:rPr lang="en-US" dirty="0"/>
              <a:t>Stanislaus County</a:t>
            </a:r>
          </a:p>
          <a:p>
            <a:r>
              <a:rPr lang="en-US" dirty="0"/>
              <a:t>Consultant </a:t>
            </a:r>
          </a:p>
          <a:p>
            <a:pPr lvl="1"/>
            <a:r>
              <a:rPr lang="en-US" dirty="0"/>
              <a:t>RMC / Woodard &amp; Curran</a:t>
            </a:r>
          </a:p>
        </p:txBody>
      </p:sp>
      <p:pic>
        <p:nvPicPr>
          <p:cNvPr id="5" name="Picture 4">
            <a:extLst>
              <a:ext uri="{FF2B5EF4-FFF2-40B4-BE49-F238E27FC236}">
                <a16:creationId xmlns:a16="http://schemas.microsoft.com/office/drawing/2014/main" id="{B91AB59C-7278-436F-ACEF-08A950A1FA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
          <a:stretch/>
        </p:blipFill>
        <p:spPr>
          <a:xfrm>
            <a:off x="3323302" y="1530849"/>
            <a:ext cx="5340252" cy="45946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Climate Change Vulnerabilities</a:t>
            </a:r>
          </a:p>
        </p:txBody>
      </p:sp>
      <p:sp>
        <p:nvSpPr>
          <p:cNvPr id="8" name="Content Placeholder 2">
            <a:extLst>
              <a:ext uri="{FF2B5EF4-FFF2-40B4-BE49-F238E27FC236}">
                <a16:creationId xmlns:a16="http://schemas.microsoft.com/office/drawing/2014/main" id="{D10DC064-7889-48F2-BA46-1FE76E91A2B0}"/>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C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FFC000"/>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C000"/>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600" dirty="0"/>
              <a:t>Reduced surface water availability</a:t>
            </a:r>
          </a:p>
          <a:p>
            <a:pPr>
              <a:spcBef>
                <a:spcPts val="0"/>
              </a:spcBef>
            </a:pPr>
            <a:r>
              <a:rPr lang="en-US" sz="2600" dirty="0"/>
              <a:t>Reduced groundwater supply reliability</a:t>
            </a:r>
          </a:p>
          <a:p>
            <a:pPr>
              <a:spcBef>
                <a:spcPts val="0"/>
              </a:spcBef>
            </a:pPr>
            <a:r>
              <a:rPr lang="en-US" sz="2600" dirty="0"/>
              <a:t>Potential increase in groundwater overdraft</a:t>
            </a:r>
          </a:p>
          <a:p>
            <a:pPr>
              <a:spcBef>
                <a:spcPts val="0"/>
              </a:spcBef>
            </a:pPr>
            <a:r>
              <a:rPr lang="en-US" sz="2600" dirty="0"/>
              <a:t>Declining water quality</a:t>
            </a:r>
          </a:p>
          <a:p>
            <a:pPr>
              <a:spcBef>
                <a:spcPts val="0"/>
              </a:spcBef>
            </a:pPr>
            <a:r>
              <a:rPr lang="en-US" sz="2600" dirty="0"/>
              <a:t>More severe flooding events</a:t>
            </a:r>
          </a:p>
          <a:p>
            <a:pPr>
              <a:spcBef>
                <a:spcPts val="0"/>
              </a:spcBef>
            </a:pPr>
            <a:r>
              <a:rPr lang="en-US" sz="2600" dirty="0"/>
              <a:t>Loss of riparian habitat, wetlands and other sensitive natural communities</a:t>
            </a:r>
          </a:p>
          <a:p>
            <a:pPr>
              <a:spcBef>
                <a:spcPts val="0"/>
              </a:spcBef>
            </a:pPr>
            <a:r>
              <a:rPr lang="en-US" sz="2600" dirty="0"/>
              <a:t>Reduced hydroelectric generation capacity</a:t>
            </a:r>
          </a:p>
          <a:p>
            <a:endParaRPr lang="en-US"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Adaptation &amp; Mitigation</a:t>
            </a:r>
          </a:p>
        </p:txBody>
      </p:sp>
      <p:sp>
        <p:nvSpPr>
          <p:cNvPr id="3" name="Content Placeholder 2"/>
          <p:cNvSpPr>
            <a:spLocks noGrp="1"/>
          </p:cNvSpPr>
          <p:nvPr>
            <p:ph idx="1"/>
          </p:nvPr>
        </p:nvSpPr>
        <p:spPr/>
        <p:txBody>
          <a:bodyPr>
            <a:normAutofit lnSpcReduction="10000"/>
          </a:bodyPr>
          <a:lstStyle/>
          <a:p>
            <a:pPr>
              <a:buNone/>
            </a:pPr>
            <a:r>
              <a:rPr lang="en-US" dirty="0"/>
              <a:t>Climate adaptation includes:</a:t>
            </a:r>
          </a:p>
          <a:p>
            <a:r>
              <a:rPr lang="en-US" dirty="0">
                <a:solidFill>
                  <a:schemeClr val="accent1">
                    <a:lumMod val="75000"/>
                  </a:schemeClr>
                </a:solidFill>
              </a:rPr>
              <a:t>Adaptation strategies </a:t>
            </a:r>
            <a:r>
              <a:rPr lang="en-US" dirty="0"/>
              <a:t>(policies, programs or other actions) that bolster resilience </a:t>
            </a:r>
          </a:p>
          <a:p>
            <a:r>
              <a:rPr lang="en-US" dirty="0">
                <a:solidFill>
                  <a:schemeClr val="accent1">
                    <a:lumMod val="75000"/>
                  </a:schemeClr>
                </a:solidFill>
              </a:rPr>
              <a:t>Mitigation strategies </a:t>
            </a:r>
            <a:r>
              <a:rPr lang="en-US" dirty="0"/>
              <a:t>(best management practices or other measures) to reduce GHG emissions.</a:t>
            </a:r>
          </a:p>
          <a:p>
            <a:r>
              <a:rPr lang="en-US" dirty="0"/>
              <a:t>Adaptation and mitigation strategies were discussed in the Resource Management Strategies Chapter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81050" y="2469198"/>
            <a:ext cx="5408023" cy="1645602"/>
          </a:xfrm>
        </p:spPr>
        <p:txBody>
          <a:bodyPr>
            <a:normAutofit fontScale="90000"/>
          </a:bodyPr>
          <a:lstStyle/>
          <a:p>
            <a:pPr algn="ctr"/>
            <a:r>
              <a:rPr lang="en-US" dirty="0"/>
              <a:t>Chapter 4 – Governance, Coordination, and Outreach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Governance Structure</a:t>
            </a:r>
          </a:p>
        </p:txBody>
      </p:sp>
      <p:sp>
        <p:nvSpPr>
          <p:cNvPr id="5" name="Flowchart: Process 4"/>
          <p:cNvSpPr/>
          <p:nvPr/>
        </p:nvSpPr>
        <p:spPr>
          <a:xfrm>
            <a:off x="3997325" y="1564534"/>
            <a:ext cx="2183525" cy="1368425"/>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East Stanislaus Regional Water Management Partnership (ESRWMP)</a:t>
            </a:r>
          </a:p>
        </p:txBody>
      </p:sp>
      <p:sp>
        <p:nvSpPr>
          <p:cNvPr id="6" name="Flowchart: Process 5"/>
          <p:cNvSpPr/>
          <p:nvPr/>
        </p:nvSpPr>
        <p:spPr>
          <a:xfrm>
            <a:off x="1939925" y="3330026"/>
            <a:ext cx="2057400" cy="11430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Steering Committee (SC)</a:t>
            </a:r>
          </a:p>
        </p:txBody>
      </p:sp>
      <p:sp>
        <p:nvSpPr>
          <p:cNvPr id="7" name="Flowchart: Process 6"/>
          <p:cNvSpPr/>
          <p:nvPr/>
        </p:nvSpPr>
        <p:spPr>
          <a:xfrm>
            <a:off x="4911725" y="3330026"/>
            <a:ext cx="2057400" cy="11430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Public Advisory Committee (PAC)</a:t>
            </a:r>
          </a:p>
        </p:txBody>
      </p:sp>
      <p:sp>
        <p:nvSpPr>
          <p:cNvPr id="8" name="Flowchart: Process 7"/>
          <p:cNvSpPr/>
          <p:nvPr/>
        </p:nvSpPr>
        <p:spPr>
          <a:xfrm>
            <a:off x="415925" y="5311226"/>
            <a:ext cx="1600200" cy="8382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Consultant</a:t>
            </a:r>
          </a:p>
        </p:txBody>
      </p:sp>
      <p:sp>
        <p:nvSpPr>
          <p:cNvPr id="9" name="Flowchart: Process 8"/>
          <p:cNvSpPr/>
          <p:nvPr/>
        </p:nvSpPr>
        <p:spPr>
          <a:xfrm>
            <a:off x="2549525" y="5082626"/>
            <a:ext cx="2057400" cy="11430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Other Committee, as necessary</a:t>
            </a:r>
          </a:p>
        </p:txBody>
      </p:sp>
      <p:sp>
        <p:nvSpPr>
          <p:cNvPr id="10" name="Flowchart: Process 9"/>
          <p:cNvSpPr/>
          <p:nvPr/>
        </p:nvSpPr>
        <p:spPr>
          <a:xfrm>
            <a:off x="4683125" y="5082626"/>
            <a:ext cx="2057400" cy="11430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Other Committee, as necessary</a:t>
            </a:r>
          </a:p>
        </p:txBody>
      </p:sp>
      <p:sp>
        <p:nvSpPr>
          <p:cNvPr id="11" name="Flowchart: Process 10"/>
          <p:cNvSpPr/>
          <p:nvPr/>
        </p:nvSpPr>
        <p:spPr>
          <a:xfrm>
            <a:off x="6816725" y="5082626"/>
            <a:ext cx="2057400" cy="1143000"/>
          </a:xfrm>
          <a:prstGeom prst="flowChartProcess">
            <a:avLst/>
          </a:prstGeom>
          <a:solidFill>
            <a:srgbClr val="004B96"/>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kern="0" dirty="0">
                <a:solidFill>
                  <a:sysClr val="window" lastClr="FFFFFF"/>
                </a:solidFill>
                <a:latin typeface="Calibri"/>
              </a:rPr>
              <a:t>Public</a:t>
            </a:r>
          </a:p>
        </p:txBody>
      </p:sp>
      <p:cxnSp>
        <p:nvCxnSpPr>
          <p:cNvPr id="12" name="Shape 26"/>
          <p:cNvCxnSpPr>
            <a:cxnSpLocks noChangeShapeType="1"/>
            <a:stCxn id="8" idx="0"/>
            <a:endCxn id="6" idx="1"/>
          </p:cNvCxnSpPr>
          <p:nvPr/>
        </p:nvCxnSpPr>
        <p:spPr bwMode="auto">
          <a:xfrm rot="5400000" flipH="1" flipV="1">
            <a:off x="873125" y="4244426"/>
            <a:ext cx="1409700" cy="723900"/>
          </a:xfrm>
          <a:prstGeom prst="bentConnector2">
            <a:avLst/>
          </a:prstGeom>
          <a:noFill/>
          <a:ln w="28575" algn="ctr">
            <a:solidFill>
              <a:srgbClr val="4A7EBB"/>
            </a:solidFill>
            <a:prstDash val="dash"/>
            <a:miter lim="800000"/>
            <a:headEnd/>
            <a:tailEnd/>
          </a:ln>
        </p:spPr>
      </p:cxnSp>
      <p:cxnSp>
        <p:nvCxnSpPr>
          <p:cNvPr id="13" name="Straight Connector 27"/>
          <p:cNvCxnSpPr>
            <a:cxnSpLocks noChangeShapeType="1"/>
            <a:stCxn id="6" idx="3"/>
            <a:endCxn id="7" idx="1"/>
          </p:cNvCxnSpPr>
          <p:nvPr/>
        </p:nvCxnSpPr>
        <p:spPr bwMode="auto">
          <a:xfrm>
            <a:off x="3997325" y="3901526"/>
            <a:ext cx="914400" cy="0"/>
          </a:xfrm>
          <a:prstGeom prst="line">
            <a:avLst/>
          </a:prstGeom>
          <a:noFill/>
          <a:ln w="28575" algn="ctr">
            <a:solidFill>
              <a:srgbClr val="4A7EBB"/>
            </a:solidFill>
            <a:round/>
            <a:headEnd type="arrow" w="med" len="med"/>
            <a:tailEnd/>
          </a:ln>
        </p:spPr>
      </p:cxnSp>
      <p:cxnSp>
        <p:nvCxnSpPr>
          <p:cNvPr id="14" name="Straight Arrow Connector 28"/>
          <p:cNvCxnSpPr>
            <a:cxnSpLocks noChangeShapeType="1"/>
          </p:cNvCxnSpPr>
          <p:nvPr/>
        </p:nvCxnSpPr>
        <p:spPr bwMode="auto">
          <a:xfrm>
            <a:off x="3584575" y="4784176"/>
            <a:ext cx="4273550" cy="1587"/>
          </a:xfrm>
          <a:prstGeom prst="straightConnector1">
            <a:avLst/>
          </a:prstGeom>
          <a:noFill/>
          <a:ln w="28575" algn="ctr">
            <a:solidFill>
              <a:srgbClr val="4A7EBB"/>
            </a:solidFill>
            <a:round/>
            <a:headEnd/>
            <a:tailEnd/>
          </a:ln>
        </p:spPr>
      </p:cxnSp>
      <p:cxnSp>
        <p:nvCxnSpPr>
          <p:cNvPr id="15" name="Straight Connector 29"/>
          <p:cNvCxnSpPr>
            <a:cxnSpLocks noChangeShapeType="1"/>
            <a:endCxn id="9" idx="0"/>
          </p:cNvCxnSpPr>
          <p:nvPr/>
        </p:nvCxnSpPr>
        <p:spPr bwMode="auto">
          <a:xfrm rot="5400000">
            <a:off x="3425825" y="4923876"/>
            <a:ext cx="311150" cy="6350"/>
          </a:xfrm>
          <a:prstGeom prst="line">
            <a:avLst/>
          </a:prstGeom>
          <a:noFill/>
          <a:ln w="28575" algn="ctr">
            <a:solidFill>
              <a:srgbClr val="4A7EBB"/>
            </a:solidFill>
            <a:round/>
            <a:headEnd/>
            <a:tailEnd/>
          </a:ln>
        </p:spPr>
      </p:cxnSp>
      <p:cxnSp>
        <p:nvCxnSpPr>
          <p:cNvPr id="16" name="Straight Connector 30"/>
          <p:cNvCxnSpPr>
            <a:cxnSpLocks noChangeShapeType="1"/>
            <a:endCxn id="10" idx="0"/>
          </p:cNvCxnSpPr>
          <p:nvPr/>
        </p:nvCxnSpPr>
        <p:spPr bwMode="auto">
          <a:xfrm rot="5400000">
            <a:off x="5559425" y="4930226"/>
            <a:ext cx="304800" cy="0"/>
          </a:xfrm>
          <a:prstGeom prst="line">
            <a:avLst/>
          </a:prstGeom>
          <a:noFill/>
          <a:ln w="28575" algn="ctr">
            <a:solidFill>
              <a:srgbClr val="4A7EBB"/>
            </a:solidFill>
            <a:round/>
            <a:headEnd/>
            <a:tailEnd/>
          </a:ln>
        </p:spPr>
      </p:cxnSp>
      <p:cxnSp>
        <p:nvCxnSpPr>
          <p:cNvPr id="17" name="Straight Connector 31"/>
          <p:cNvCxnSpPr>
            <a:cxnSpLocks noChangeShapeType="1"/>
            <a:endCxn id="11" idx="0"/>
          </p:cNvCxnSpPr>
          <p:nvPr/>
        </p:nvCxnSpPr>
        <p:spPr bwMode="auto">
          <a:xfrm rot="5400000">
            <a:off x="7699375" y="4936576"/>
            <a:ext cx="292100" cy="0"/>
          </a:xfrm>
          <a:prstGeom prst="line">
            <a:avLst/>
          </a:prstGeom>
          <a:noFill/>
          <a:ln w="28575" algn="ctr">
            <a:solidFill>
              <a:srgbClr val="4A7EBB"/>
            </a:solidFill>
            <a:round/>
            <a:headEnd/>
            <a:tailEnd/>
          </a:ln>
        </p:spPr>
      </p:cxnSp>
      <p:cxnSp>
        <p:nvCxnSpPr>
          <p:cNvPr id="18" name="Straight Connector 32"/>
          <p:cNvCxnSpPr>
            <a:cxnSpLocks noChangeShapeType="1"/>
            <a:stCxn id="7" idx="2"/>
          </p:cNvCxnSpPr>
          <p:nvPr/>
        </p:nvCxnSpPr>
        <p:spPr bwMode="auto">
          <a:xfrm rot="5400000">
            <a:off x="5781675" y="4631776"/>
            <a:ext cx="317500" cy="0"/>
          </a:xfrm>
          <a:prstGeom prst="line">
            <a:avLst/>
          </a:prstGeom>
          <a:noFill/>
          <a:ln w="28575" algn="ctr">
            <a:solidFill>
              <a:srgbClr val="4A7EBB"/>
            </a:solidFill>
            <a:round/>
            <a:headEnd/>
            <a:tailEnd/>
          </a:ln>
        </p:spPr>
      </p:cxnSp>
      <p:cxnSp>
        <p:nvCxnSpPr>
          <p:cNvPr id="19" name="Shape 33"/>
          <p:cNvCxnSpPr>
            <a:cxnSpLocks noChangeShapeType="1"/>
            <a:endCxn id="21" idx="1"/>
          </p:cNvCxnSpPr>
          <p:nvPr/>
        </p:nvCxnSpPr>
        <p:spPr bwMode="auto">
          <a:xfrm rot="5400000" flipH="1" flipV="1">
            <a:off x="1986457" y="2659130"/>
            <a:ext cx="1070890" cy="261376"/>
          </a:xfrm>
          <a:prstGeom prst="bentConnector2">
            <a:avLst/>
          </a:prstGeom>
          <a:noFill/>
          <a:ln w="28575" algn="ctr">
            <a:solidFill>
              <a:srgbClr val="4A7EBB"/>
            </a:solidFill>
            <a:miter lim="800000"/>
            <a:headEnd/>
            <a:tailEnd type="arrow" w="med" len="med"/>
          </a:ln>
        </p:spPr>
      </p:cxnSp>
      <p:cxnSp>
        <p:nvCxnSpPr>
          <p:cNvPr id="20" name="Shape 34"/>
          <p:cNvCxnSpPr>
            <a:cxnSpLocks noChangeShapeType="1"/>
            <a:endCxn id="5" idx="3"/>
          </p:cNvCxnSpPr>
          <p:nvPr/>
        </p:nvCxnSpPr>
        <p:spPr bwMode="auto">
          <a:xfrm rot="16200000" flipV="1">
            <a:off x="5820884" y="2608713"/>
            <a:ext cx="1076516" cy="356584"/>
          </a:xfrm>
          <a:prstGeom prst="bentConnector2">
            <a:avLst/>
          </a:prstGeom>
          <a:noFill/>
          <a:ln w="28575" algn="ctr">
            <a:solidFill>
              <a:srgbClr val="4A7EBB"/>
            </a:solidFill>
            <a:prstDash val="dash"/>
            <a:miter lim="800000"/>
            <a:headEnd/>
            <a:tailEnd type="arrow" w="med" len="med"/>
          </a:ln>
        </p:spPr>
      </p:cxnSp>
      <p:pic>
        <p:nvPicPr>
          <p:cNvPr id="21" name="Picture 20" descr="ESRWMP_logo.png">
            <a:extLst>
              <a:ext uri="{FF2B5EF4-FFF2-40B4-BE49-F238E27FC236}">
                <a16:creationId xmlns:a16="http://schemas.microsoft.com/office/drawing/2014/main" id="{70E4AB6E-AA53-4868-9594-490BB2E7E15A}"/>
              </a:ext>
            </a:extLst>
          </p:cNvPr>
          <p:cNvPicPr>
            <a:picLocks noChangeAspect="1"/>
          </p:cNvPicPr>
          <p:nvPr/>
        </p:nvPicPr>
        <p:blipFill>
          <a:blip r:embed="rId2" cstate="print"/>
          <a:stretch>
            <a:fillRect/>
          </a:stretch>
        </p:blipFill>
        <p:spPr>
          <a:xfrm>
            <a:off x="2652590" y="1423988"/>
            <a:ext cx="1660770" cy="166077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ESRWMP and Committees</a:t>
            </a:r>
          </a:p>
        </p:txBody>
      </p:sp>
      <p:graphicFrame>
        <p:nvGraphicFramePr>
          <p:cNvPr id="4" name="Diagram 3"/>
          <p:cNvGraphicFramePr/>
          <p:nvPr>
            <p:extLst>
              <p:ext uri="{D42A27DB-BD31-4B8C-83A1-F6EECF244321}">
                <p14:modId xmlns:p14="http://schemas.microsoft.com/office/powerpoint/2010/main" val="608357993"/>
              </p:ext>
            </p:extLst>
          </p:nvPr>
        </p:nvGraphicFramePr>
        <p:xfrm>
          <a:off x="535576" y="1862137"/>
          <a:ext cx="8177349" cy="4159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24297" y="2299381"/>
            <a:ext cx="5590903" cy="2102802"/>
          </a:xfrm>
        </p:spPr>
        <p:txBody>
          <a:bodyPr/>
          <a:lstStyle/>
          <a:p>
            <a:pPr algn="ctr"/>
            <a:r>
              <a:rPr lang="en-US" dirty="0"/>
              <a:t>Chapter 5 – Vision, Goals, and Objectives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Shared Issues and Conflicts</a:t>
            </a:r>
          </a:p>
        </p:txBody>
      </p:sp>
      <p:sp>
        <p:nvSpPr>
          <p:cNvPr id="17411" name="Content Placeholder 2"/>
          <p:cNvSpPr>
            <a:spLocks noGrp="1"/>
          </p:cNvSpPr>
          <p:nvPr>
            <p:ph idx="1"/>
          </p:nvPr>
        </p:nvSpPr>
        <p:spPr>
          <a:xfrm>
            <a:off x="457200" y="1600200"/>
            <a:ext cx="4208463" cy="4525963"/>
          </a:xfrm>
        </p:spPr>
        <p:txBody>
          <a:bodyPr>
            <a:noAutofit/>
          </a:bodyPr>
          <a:lstStyle/>
          <a:p>
            <a:pPr eaLnBrk="0" hangingPunct="0">
              <a:buFontTx/>
              <a:buChar char="•"/>
              <a:defRPr/>
            </a:pPr>
            <a:r>
              <a:rPr lang="en-US" sz="2800" kern="0" dirty="0"/>
              <a:t>Water supply reliability</a:t>
            </a:r>
          </a:p>
          <a:p>
            <a:pPr eaLnBrk="0" hangingPunct="0">
              <a:buFontTx/>
              <a:buChar char="•"/>
              <a:defRPr/>
            </a:pPr>
            <a:r>
              <a:rPr lang="en-US" sz="2800" kern="0" dirty="0"/>
              <a:t>Drinking water quality</a:t>
            </a:r>
          </a:p>
          <a:p>
            <a:pPr eaLnBrk="0" hangingPunct="0">
              <a:buFontTx/>
              <a:buChar char="•"/>
              <a:defRPr/>
            </a:pPr>
            <a:r>
              <a:rPr lang="en-US" sz="2800" kern="0" dirty="0"/>
              <a:t>Water quality protection</a:t>
            </a:r>
          </a:p>
          <a:p>
            <a:pPr eaLnBrk="0" hangingPunct="0">
              <a:buFontTx/>
              <a:buChar char="•"/>
              <a:defRPr/>
            </a:pPr>
            <a:r>
              <a:rPr lang="en-US" sz="2800" kern="0" dirty="0"/>
              <a:t>Groundwater overdraft / contamination / recharge</a:t>
            </a:r>
          </a:p>
          <a:p>
            <a:pPr eaLnBrk="0" hangingPunct="0">
              <a:buFontTx/>
              <a:buChar char="•"/>
              <a:defRPr/>
            </a:pPr>
            <a:r>
              <a:rPr lang="en-US" sz="2800" kern="0" dirty="0"/>
              <a:t>Protection and enhancement of aquatic, riparian, and watershed resources</a:t>
            </a:r>
          </a:p>
          <a:p>
            <a:pPr eaLnBrk="0" hangingPunct="0">
              <a:buClr>
                <a:srgbClr val="7030A0"/>
              </a:buClr>
              <a:buFontTx/>
              <a:buChar char="•"/>
              <a:defRPr/>
            </a:pPr>
            <a:endParaRPr lang="en-US" sz="2800" kern="0" dirty="0">
              <a:solidFill>
                <a:srgbClr val="0051A2"/>
              </a:solidFill>
            </a:endParaRPr>
          </a:p>
        </p:txBody>
      </p:sp>
      <p:sp>
        <p:nvSpPr>
          <p:cNvPr id="4" name="Content Placeholder 2"/>
          <p:cNvSpPr txBox="1">
            <a:spLocks/>
          </p:cNvSpPr>
          <p:nvPr/>
        </p:nvSpPr>
        <p:spPr bwMode="auto">
          <a:xfrm>
            <a:off x="4732338" y="1566863"/>
            <a:ext cx="4206875" cy="4525962"/>
          </a:xfrm>
          <a:prstGeom prst="rect">
            <a:avLst/>
          </a:prstGeom>
          <a:noFill/>
          <a:ln w="9525">
            <a:noFill/>
            <a:miter lim="800000"/>
            <a:headEnd/>
            <a:tailEnd/>
          </a:ln>
        </p:spPr>
        <p:txBody>
          <a:bodyPr/>
          <a:lstStyle/>
          <a:p>
            <a:pPr marL="342900" indent="-342900" eaLnBrk="0" hangingPunct="0">
              <a:spcBef>
                <a:spcPct val="20000"/>
              </a:spcBef>
              <a:buClr>
                <a:srgbClr val="FFC000"/>
              </a:buClr>
              <a:buFontTx/>
              <a:buChar char="•"/>
              <a:defRPr/>
            </a:pPr>
            <a:r>
              <a:rPr lang="en-US" sz="2800" kern="0" dirty="0">
                <a:latin typeface="+mn-lt"/>
              </a:rPr>
              <a:t>Water-related needs of disadvantaged communities</a:t>
            </a:r>
          </a:p>
          <a:p>
            <a:pPr marL="342900" indent="-342900" eaLnBrk="0" hangingPunct="0">
              <a:spcBef>
                <a:spcPct val="20000"/>
              </a:spcBef>
              <a:buClr>
                <a:srgbClr val="FFC000"/>
              </a:buClr>
              <a:buFontTx/>
              <a:buChar char="•"/>
              <a:defRPr/>
            </a:pPr>
            <a:r>
              <a:rPr lang="en-US" sz="2800" kern="0" dirty="0">
                <a:latin typeface="+mn-lt"/>
              </a:rPr>
              <a:t>Flood protection</a:t>
            </a:r>
          </a:p>
          <a:p>
            <a:pPr marL="342900" indent="-342900" eaLnBrk="0" hangingPunct="0">
              <a:spcBef>
                <a:spcPct val="20000"/>
              </a:spcBef>
              <a:buClr>
                <a:srgbClr val="FFC000"/>
              </a:buClr>
              <a:buFontTx/>
              <a:buChar char="•"/>
              <a:defRPr/>
            </a:pPr>
            <a:r>
              <a:rPr lang="en-US" sz="2800" kern="0" dirty="0">
                <a:latin typeface="+mn-lt"/>
              </a:rPr>
              <a:t>Recycled water use</a:t>
            </a:r>
          </a:p>
          <a:p>
            <a:pPr marL="342900" indent="-342900" eaLnBrk="0" hangingPunct="0">
              <a:spcBef>
                <a:spcPct val="20000"/>
              </a:spcBef>
              <a:buClr>
                <a:srgbClr val="FFC000"/>
              </a:buClr>
              <a:buFontTx/>
              <a:buChar char="•"/>
              <a:defRPr/>
            </a:pPr>
            <a:r>
              <a:rPr lang="en-US" sz="2800" kern="0" dirty="0">
                <a:latin typeface="+mn-lt"/>
              </a:rPr>
              <a:t>Water conservation</a:t>
            </a:r>
          </a:p>
          <a:p>
            <a:pPr marL="342900" indent="-342900" eaLnBrk="0" hangingPunct="0">
              <a:spcBef>
                <a:spcPct val="20000"/>
              </a:spcBef>
              <a:buClr>
                <a:srgbClr val="FFC000"/>
              </a:buClr>
              <a:buFontTx/>
              <a:buChar char="•"/>
              <a:defRPr/>
            </a:pPr>
            <a:r>
              <a:rPr lang="en-US" sz="2800" kern="0" dirty="0">
                <a:latin typeface="+mn-lt"/>
              </a:rPr>
              <a:t>Aging infrastructure</a:t>
            </a:r>
          </a:p>
          <a:p>
            <a:pPr marL="342900" indent="-342900">
              <a:spcBef>
                <a:spcPct val="20000"/>
              </a:spcBef>
              <a:buClr>
                <a:srgbClr val="7030A0"/>
              </a:buClr>
              <a:buFontTx/>
              <a:buChar char="•"/>
              <a:defRPr/>
            </a:pPr>
            <a:endParaRPr lang="en-US" sz="2800" kern="0" dirty="0">
              <a:solidFill>
                <a:srgbClr val="0051A2"/>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East Stanislaus Region’s IRWM Vision</a:t>
            </a:r>
          </a:p>
        </p:txBody>
      </p:sp>
      <p:sp>
        <p:nvSpPr>
          <p:cNvPr id="3" name="Content Placeholder 2"/>
          <p:cNvSpPr>
            <a:spLocks noGrp="1"/>
          </p:cNvSpPr>
          <p:nvPr>
            <p:ph idx="1"/>
          </p:nvPr>
        </p:nvSpPr>
        <p:spPr/>
        <p:txBody>
          <a:bodyPr/>
          <a:lstStyle/>
          <a:p>
            <a:pPr algn="ctr">
              <a:buNone/>
            </a:pPr>
            <a:endParaRPr lang="en-US" i="1" dirty="0"/>
          </a:p>
          <a:p>
            <a:pPr algn="ctr">
              <a:buNone/>
            </a:pPr>
            <a:r>
              <a:rPr lang="en-US" sz="2800" i="1" dirty="0"/>
              <a:t>Integrate projects to provide multiple benefits, resolve identified issues and conflicts, and meet the regional goals and objectives to achieve water reliability and sustainability and flood protection while protecting and enhancing the environment and regional economies and culture.</a:t>
            </a:r>
            <a:endParaRPr lang="en-US" sz="2800"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Identified Regional Goals</a:t>
            </a:r>
          </a:p>
        </p:txBody>
      </p:sp>
      <p:sp>
        <p:nvSpPr>
          <p:cNvPr id="3" name="Content Placeholder 2"/>
          <p:cNvSpPr>
            <a:spLocks noGrp="1"/>
          </p:cNvSpPr>
          <p:nvPr>
            <p:ph idx="1"/>
          </p:nvPr>
        </p:nvSpPr>
        <p:spPr>
          <a:xfrm>
            <a:off x="0" y="1597306"/>
            <a:ext cx="9144000" cy="4542235"/>
          </a:xfrm>
        </p:spPr>
        <p:txBody>
          <a:bodyPr>
            <a:noAutofit/>
          </a:bodyPr>
          <a:lstStyle/>
          <a:p>
            <a:pPr marL="0" indent="0">
              <a:buNone/>
            </a:pPr>
            <a:r>
              <a:rPr lang="en-US" sz="2400" b="1" dirty="0"/>
              <a:t>Water Supply </a:t>
            </a:r>
          </a:p>
          <a:p>
            <a:pPr marL="457200" lvl="1" indent="0">
              <a:buNone/>
            </a:pPr>
            <a:r>
              <a:rPr lang="en-US" sz="2000" dirty="0"/>
              <a:t>Protect existing water supplies and water rights, and improve regional water supply reliability.</a:t>
            </a:r>
          </a:p>
          <a:p>
            <a:pPr marL="457200" lvl="1" indent="0">
              <a:buNone/>
            </a:pPr>
            <a:endParaRPr lang="en-US" sz="800" dirty="0"/>
          </a:p>
          <a:p>
            <a:pPr marL="0" indent="0">
              <a:buNone/>
            </a:pPr>
            <a:r>
              <a:rPr lang="en-US" sz="2400" b="1" dirty="0"/>
              <a:t>Flood Protection </a:t>
            </a:r>
          </a:p>
          <a:p>
            <a:pPr marL="457200" lvl="1" indent="0">
              <a:buNone/>
            </a:pPr>
            <a:r>
              <a:rPr lang="en-US" sz="2000" dirty="0"/>
              <a:t>Ensure flood protection strategies are developed and implemented through a collaborative process, utilizing both local and watershed-wide approaches designed to maximize opportunities for comprehensive water resource management that meet multiple objectives.</a:t>
            </a:r>
          </a:p>
          <a:p>
            <a:pPr marL="457200" lvl="1" indent="0">
              <a:buNone/>
            </a:pPr>
            <a:endParaRPr lang="en-US" sz="800" dirty="0"/>
          </a:p>
          <a:p>
            <a:pPr marL="0" indent="0">
              <a:buNone/>
            </a:pPr>
            <a:r>
              <a:rPr lang="en-US" sz="2400" b="1" dirty="0"/>
              <a:t>Water Quality </a:t>
            </a:r>
          </a:p>
          <a:p>
            <a:pPr marL="457200" lvl="1" indent="0">
              <a:buNone/>
            </a:pPr>
            <a:r>
              <a:rPr lang="en-US" sz="2000" dirty="0"/>
              <a:t>Protect and improve water quality for beneficial uses consistent with regional interests and the RWQCB Basin Plan in cooperation with local, state and federal agencies and regional stakeholders.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Identified Regional Goals</a:t>
            </a:r>
          </a:p>
        </p:txBody>
      </p:sp>
      <p:sp>
        <p:nvSpPr>
          <p:cNvPr id="3" name="Content Placeholder 2"/>
          <p:cNvSpPr>
            <a:spLocks noGrp="1"/>
          </p:cNvSpPr>
          <p:nvPr>
            <p:ph idx="1"/>
          </p:nvPr>
        </p:nvSpPr>
        <p:spPr>
          <a:xfrm>
            <a:off x="0" y="1724628"/>
            <a:ext cx="9144000" cy="4414913"/>
          </a:xfrm>
        </p:spPr>
        <p:txBody>
          <a:bodyPr>
            <a:noAutofit/>
          </a:bodyPr>
          <a:lstStyle/>
          <a:p>
            <a:pPr marL="0" indent="0">
              <a:buNone/>
            </a:pPr>
            <a:r>
              <a:rPr lang="en-US" sz="2400" b="1" dirty="0"/>
              <a:t>Environmental Protection and Enhancement</a:t>
            </a:r>
          </a:p>
          <a:p>
            <a:pPr marL="457200" lvl="1" indent="0">
              <a:buNone/>
            </a:pPr>
            <a:r>
              <a:rPr lang="en-US" sz="2000" dirty="0"/>
              <a:t>Protect the environmental resources of the Stanislaus, Tuolumne, Merced and San Joaquin River watersheds by identifying, promoting and implementing opportunities to assess, restore and enhance natural resources of these watersheds.</a:t>
            </a:r>
          </a:p>
          <a:p>
            <a:pPr marL="457200" lvl="1" indent="0">
              <a:buNone/>
            </a:pPr>
            <a:endParaRPr lang="en-US" sz="800" dirty="0"/>
          </a:p>
          <a:p>
            <a:pPr marL="0" indent="0">
              <a:buNone/>
            </a:pPr>
            <a:r>
              <a:rPr lang="en-US" sz="2400" dirty="0"/>
              <a:t> </a:t>
            </a:r>
            <a:r>
              <a:rPr lang="en-US" sz="2400" b="1" dirty="0"/>
              <a:t>Regional Communication and Cooperation </a:t>
            </a:r>
          </a:p>
          <a:p>
            <a:pPr marL="457200" lvl="1" indent="0">
              <a:buNone/>
            </a:pPr>
            <a:r>
              <a:rPr lang="en-US" sz="2000" dirty="0"/>
              <a:t>Implement and promote the East Stanislaus IRWM Plan through regional communication, cooperation, and education. </a:t>
            </a:r>
          </a:p>
          <a:p>
            <a:pPr marL="457200" lvl="1" indent="0">
              <a:buNone/>
            </a:pPr>
            <a:endParaRPr lang="en-US" sz="800" dirty="0"/>
          </a:p>
          <a:p>
            <a:pPr marL="0" indent="0">
              <a:buNone/>
            </a:pPr>
            <a:r>
              <a:rPr lang="en-US" sz="2400" b="1" dirty="0"/>
              <a:t>Economic and Social Responsibility</a:t>
            </a:r>
          </a:p>
          <a:p>
            <a:pPr marL="457200" lvl="1" indent="0">
              <a:buNone/>
            </a:pPr>
            <a:r>
              <a:rPr lang="en-US" sz="2000" dirty="0"/>
              <a:t>Promote development and implementation of projects, programs and policies that are socially impartial and economically sound.</a:t>
            </a:r>
          </a:p>
        </p:txBody>
      </p:sp>
    </p:spTree>
    <p:extLst>
      <p:ext uri="{BB962C8B-B14F-4D97-AF65-F5344CB8AC3E}">
        <p14:creationId xmlns:p14="http://schemas.microsoft.com/office/powerpoint/2010/main" val="36685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a:t>Meeting Agenda</a:t>
            </a:r>
          </a:p>
        </p:txBody>
      </p:sp>
      <p:sp>
        <p:nvSpPr>
          <p:cNvPr id="4099" name="Content Placeholder 2"/>
          <p:cNvSpPr>
            <a:spLocks noGrp="1"/>
          </p:cNvSpPr>
          <p:nvPr>
            <p:ph idx="1"/>
          </p:nvPr>
        </p:nvSpPr>
        <p:spPr/>
        <p:txBody>
          <a:bodyPr/>
          <a:lstStyle/>
          <a:p>
            <a:r>
              <a:rPr lang="en-US" dirty="0"/>
              <a:t>Introductions</a:t>
            </a:r>
          </a:p>
          <a:p>
            <a:r>
              <a:rPr lang="en-US" b="1" dirty="0"/>
              <a:t>Summary of Integrated Regional Water Management Program</a:t>
            </a:r>
          </a:p>
          <a:p>
            <a:r>
              <a:rPr lang="en-US" dirty="0"/>
              <a:t>Overview of 2017 East Stanislaus Integrated Regional Water Management Plan Update</a:t>
            </a:r>
          </a:p>
          <a:p>
            <a:r>
              <a:rPr lang="en-US" dirty="0"/>
              <a:t>Next Steps</a:t>
            </a:r>
          </a:p>
          <a:p>
            <a:pPr eaLnBrk="1" hangingPunct="1"/>
            <a:endParaRPr lang="en-US" dirty="0"/>
          </a:p>
        </p:txBody>
      </p:sp>
    </p:spTree>
    <p:extLst>
      <p:ext uri="{BB962C8B-B14F-4D97-AF65-F5344CB8AC3E}">
        <p14:creationId xmlns:p14="http://schemas.microsoft.com/office/powerpoint/2010/main" val="49932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72492" y="2730455"/>
            <a:ext cx="5120640" cy="1123088"/>
          </a:xfrm>
        </p:spPr>
        <p:txBody>
          <a:bodyPr>
            <a:normAutofit fontScale="90000"/>
          </a:bodyPr>
          <a:lstStyle/>
          <a:p>
            <a:pPr algn="ctr"/>
            <a:r>
              <a:rPr lang="en-US" dirty="0"/>
              <a:t>Chapter 6 – Resource Management Strategies</a:t>
            </a:r>
          </a:p>
        </p:txBody>
      </p:sp>
    </p:spTree>
    <p:extLst>
      <p:ext uri="{BB962C8B-B14F-4D97-AF65-F5344CB8AC3E}">
        <p14:creationId xmlns:p14="http://schemas.microsoft.com/office/powerpoint/2010/main" val="3314380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F8484D-FEDD-433F-B28B-6ABA1D7D3FA9}"/>
              </a:ext>
            </a:extLst>
          </p:cNvPr>
          <p:cNvSpPr>
            <a:spLocks noGrp="1"/>
          </p:cNvSpPr>
          <p:nvPr>
            <p:ph type="title"/>
          </p:nvPr>
        </p:nvSpPr>
        <p:spPr/>
        <p:txBody>
          <a:bodyPr/>
          <a:lstStyle/>
          <a:p>
            <a:r>
              <a:rPr lang="en-US" dirty="0"/>
              <a:t>Resource Management Strategies	 (RMS)</a:t>
            </a:r>
          </a:p>
        </p:txBody>
      </p:sp>
      <p:sp>
        <p:nvSpPr>
          <p:cNvPr id="5" name="Content Placeholder 4">
            <a:extLst>
              <a:ext uri="{FF2B5EF4-FFF2-40B4-BE49-F238E27FC236}">
                <a16:creationId xmlns:a16="http://schemas.microsoft.com/office/drawing/2014/main" id="{73548750-F227-4AF9-80E8-B831CAC2DB6A}"/>
              </a:ext>
            </a:extLst>
          </p:cNvPr>
          <p:cNvSpPr>
            <a:spLocks noGrp="1"/>
          </p:cNvSpPr>
          <p:nvPr>
            <p:ph idx="1"/>
          </p:nvPr>
        </p:nvSpPr>
        <p:spPr/>
        <p:txBody>
          <a:bodyPr/>
          <a:lstStyle/>
          <a:p>
            <a:r>
              <a:rPr lang="en-US" dirty="0"/>
              <a:t>Intended to encourage a diversified approach to water management</a:t>
            </a:r>
          </a:p>
          <a:p>
            <a:r>
              <a:rPr lang="en-US" dirty="0"/>
              <a:t>RMS are defined in DWR’s 2013 California Water Plan Update</a:t>
            </a:r>
          </a:p>
          <a:p>
            <a:r>
              <a:rPr lang="en-US" dirty="0"/>
              <a:t>RMS were considered in terms of: </a:t>
            </a:r>
          </a:p>
          <a:p>
            <a:pPr lvl="1"/>
            <a:r>
              <a:rPr lang="en-US" dirty="0"/>
              <a:t>Supporting Regional goals</a:t>
            </a:r>
          </a:p>
          <a:p>
            <a:pPr lvl="1"/>
            <a:r>
              <a:rPr lang="en-US" dirty="0"/>
              <a:t>Climate change adaptation/mitigation</a:t>
            </a:r>
          </a:p>
          <a:p>
            <a:pPr lvl="1"/>
            <a:endParaRPr lang="en-US" dirty="0"/>
          </a:p>
        </p:txBody>
      </p:sp>
    </p:spTree>
    <p:extLst>
      <p:ext uri="{BB962C8B-B14F-4D97-AF65-F5344CB8AC3E}">
        <p14:creationId xmlns:p14="http://schemas.microsoft.com/office/powerpoint/2010/main" val="59039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RMS Categories</a:t>
            </a:r>
          </a:p>
        </p:txBody>
      </p:sp>
      <p:sp>
        <p:nvSpPr>
          <p:cNvPr id="3" name="Content Placeholder 2"/>
          <p:cNvSpPr>
            <a:spLocks noGrp="1"/>
          </p:cNvSpPr>
          <p:nvPr>
            <p:ph idx="1"/>
          </p:nvPr>
        </p:nvSpPr>
        <p:spPr/>
        <p:txBody>
          <a:bodyPr>
            <a:normAutofit lnSpcReduction="10000"/>
          </a:bodyPr>
          <a:lstStyle/>
          <a:p>
            <a:pPr marL="0" indent="0">
              <a:buNone/>
            </a:pPr>
            <a:r>
              <a:rPr lang="en-US" dirty="0"/>
              <a:t>RMS Categories are:</a:t>
            </a:r>
          </a:p>
          <a:p>
            <a:pPr lvl="1"/>
            <a:r>
              <a:rPr lang="en-US" dirty="0"/>
              <a:t>Reduce Water Demand</a:t>
            </a:r>
          </a:p>
          <a:p>
            <a:pPr lvl="1"/>
            <a:r>
              <a:rPr lang="en-US" dirty="0"/>
              <a:t>Improve Operational Efficiency and Transfers</a:t>
            </a:r>
          </a:p>
          <a:p>
            <a:pPr lvl="1"/>
            <a:r>
              <a:rPr lang="en-US" dirty="0"/>
              <a:t>Increase Water Supply</a:t>
            </a:r>
          </a:p>
          <a:p>
            <a:pPr lvl="1"/>
            <a:r>
              <a:rPr lang="en-US" dirty="0"/>
              <a:t>Improve Water Quality</a:t>
            </a:r>
          </a:p>
          <a:p>
            <a:pPr lvl="1"/>
            <a:r>
              <a:rPr lang="en-US" dirty="0"/>
              <a:t>Improve Flood Management</a:t>
            </a:r>
          </a:p>
          <a:p>
            <a:pPr lvl="1"/>
            <a:r>
              <a:rPr lang="en-US" dirty="0"/>
              <a:t>Practice Resource Stewardship</a:t>
            </a:r>
          </a:p>
          <a:p>
            <a:pPr lvl="1"/>
            <a:r>
              <a:rPr lang="en-US" dirty="0"/>
              <a:t>People and Water</a:t>
            </a:r>
          </a:p>
          <a:p>
            <a:pPr lvl="1"/>
            <a:r>
              <a:rPr lang="en-US" dirty="0"/>
              <a:t>Other Strategies</a:t>
            </a:r>
          </a:p>
        </p:txBody>
      </p:sp>
    </p:spTree>
    <p:extLst>
      <p:ext uri="{BB962C8B-B14F-4D97-AF65-F5344CB8AC3E}">
        <p14:creationId xmlns:p14="http://schemas.microsoft.com/office/powerpoint/2010/main" val="31997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72492" y="2730455"/>
            <a:ext cx="5120640" cy="1123088"/>
          </a:xfrm>
        </p:spPr>
        <p:txBody>
          <a:bodyPr>
            <a:normAutofit fontScale="90000"/>
          </a:bodyPr>
          <a:lstStyle/>
          <a:p>
            <a:pPr algn="ctr"/>
            <a:r>
              <a:rPr lang="en-US" dirty="0"/>
              <a:t>Chapter 7 – Project Review Process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Solicitation and Prioritization</a:t>
            </a:r>
          </a:p>
        </p:txBody>
      </p:sp>
      <p:sp>
        <p:nvSpPr>
          <p:cNvPr id="3" name="Content Placeholder 2"/>
          <p:cNvSpPr>
            <a:spLocks noGrp="1"/>
          </p:cNvSpPr>
          <p:nvPr>
            <p:ph idx="1"/>
          </p:nvPr>
        </p:nvSpPr>
        <p:spPr/>
        <p:txBody>
          <a:bodyPr/>
          <a:lstStyle/>
          <a:p>
            <a:r>
              <a:rPr lang="en-US" dirty="0"/>
              <a:t>Project Solicitation opened August 7, 2017</a:t>
            </a:r>
          </a:p>
          <a:p>
            <a:r>
              <a:rPr lang="en-US" dirty="0"/>
              <a:t>Public Workshop held August 15, 2017 </a:t>
            </a:r>
          </a:p>
          <a:p>
            <a:r>
              <a:rPr lang="en-US" dirty="0"/>
              <a:t>Project Solicitation closed on September 29, 2017</a:t>
            </a:r>
          </a:p>
          <a:p>
            <a:r>
              <a:rPr lang="en-US" dirty="0"/>
              <a:t>52 projects submitted</a:t>
            </a:r>
          </a:p>
          <a:p>
            <a:pPr lvl="1"/>
            <a:r>
              <a:rPr lang="en-US" dirty="0"/>
              <a:t>2 were combined/integrated</a:t>
            </a:r>
          </a:p>
          <a:p>
            <a:pPr lvl="1"/>
            <a:r>
              <a:rPr lang="en-US" dirty="0"/>
              <a:t>23 denoted ‘Ready-to-Proceed’ </a:t>
            </a:r>
            <a:r>
              <a:rPr lang="en-US" dirty="0">
                <a:sym typeface="Wingdings" pitchFamily="2" charset="2"/>
              </a:rPr>
              <a:t> prioritized</a:t>
            </a:r>
            <a:endParaRPr lang="en-US" dirty="0"/>
          </a:p>
          <a:p>
            <a:pPr lvl="1"/>
            <a:r>
              <a:rPr lang="en-US" dirty="0"/>
              <a:t>28 denoted ‘Conceptual’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 that were Prioritized</a:t>
            </a:r>
          </a:p>
        </p:txBody>
      </p:sp>
      <p:sp>
        <p:nvSpPr>
          <p:cNvPr id="6" name="TextBox 5">
            <a:extLst>
              <a:ext uri="{FF2B5EF4-FFF2-40B4-BE49-F238E27FC236}">
                <a16:creationId xmlns:a16="http://schemas.microsoft.com/office/drawing/2014/main" id="{0C0A5CC3-810C-475B-A595-0E78F3F89B16}"/>
              </a:ext>
            </a:extLst>
          </p:cNvPr>
          <p:cNvSpPr txBox="1"/>
          <p:nvPr/>
        </p:nvSpPr>
        <p:spPr>
          <a:xfrm>
            <a:off x="130629" y="1502688"/>
            <a:ext cx="9013371" cy="4924425"/>
          </a:xfrm>
          <a:prstGeom prst="rect">
            <a:avLst/>
          </a:prstGeom>
          <a:noFill/>
        </p:spPr>
        <p:txBody>
          <a:bodyPr wrap="square" numCol="2" rtlCol="0">
            <a:spAutoFit/>
          </a:bodyPr>
          <a:lstStyle/>
          <a:p>
            <a:pPr marL="285750" indent="-285750">
              <a:buFont typeface="Arial" panose="020B0604020202020204" pitchFamily="34" charset="0"/>
              <a:buChar char="•"/>
            </a:pPr>
            <a:r>
              <a:rPr lang="en-US" sz="1700" dirty="0"/>
              <a:t>Mustang Creek MAR Project</a:t>
            </a:r>
          </a:p>
          <a:p>
            <a:pPr marL="285750" indent="-285750">
              <a:buFont typeface="Arial" panose="020B0604020202020204" pitchFamily="34" charset="0"/>
              <a:buChar char="•"/>
            </a:pPr>
            <a:r>
              <a:rPr lang="en-US" sz="1700" dirty="0"/>
              <a:t>Rouse Lake Managed Aquifer Recharge (MAR) Project</a:t>
            </a:r>
          </a:p>
          <a:p>
            <a:pPr marL="285750" indent="-285750">
              <a:buFont typeface="Arial" panose="020B0604020202020204" pitchFamily="34" charset="0"/>
              <a:buChar char="•"/>
            </a:pPr>
            <a:r>
              <a:rPr lang="en-US" sz="1700" dirty="0"/>
              <a:t>North Valley Regional Recycled Water Project</a:t>
            </a:r>
          </a:p>
          <a:p>
            <a:pPr marL="285750" indent="-285750">
              <a:buFont typeface="Arial" panose="020B0604020202020204" pitchFamily="34" charset="0"/>
              <a:buChar char="•"/>
            </a:pPr>
            <a:r>
              <a:rPr lang="en-US" sz="1700" dirty="0"/>
              <a:t>SRWA Regional Surface Water Supply Project</a:t>
            </a:r>
          </a:p>
          <a:p>
            <a:pPr marL="285750" indent="-285750">
              <a:buFont typeface="Arial" panose="020B0604020202020204" pitchFamily="34" charset="0"/>
              <a:buChar char="•"/>
            </a:pPr>
            <a:r>
              <a:rPr lang="en-US" sz="1700" dirty="0"/>
              <a:t>Dos Rios Floodplain and Riparian Habitat Restoration</a:t>
            </a:r>
          </a:p>
          <a:p>
            <a:pPr marL="285750" indent="-285750">
              <a:buFont typeface="Arial" panose="020B0604020202020204" pitchFamily="34" charset="0"/>
              <a:buChar char="•"/>
            </a:pPr>
            <a:r>
              <a:rPr lang="en-US" sz="1700" dirty="0"/>
              <a:t>Regional Surface Water Treatment Plant Pipeline Turnout</a:t>
            </a:r>
          </a:p>
          <a:p>
            <a:pPr marL="285750" indent="-285750">
              <a:buFont typeface="Arial" panose="020B0604020202020204" pitchFamily="34" charset="0"/>
              <a:buChar char="•"/>
            </a:pPr>
            <a:r>
              <a:rPr lang="en-US" sz="1700" dirty="0"/>
              <a:t>Catherine Everett Park Cross Connection Elimination</a:t>
            </a:r>
          </a:p>
          <a:p>
            <a:pPr marL="285750" indent="-285750">
              <a:buFont typeface="Arial" panose="020B0604020202020204" pitchFamily="34" charset="0"/>
              <a:buChar char="•"/>
            </a:pPr>
            <a:r>
              <a:rPr lang="en-US" sz="1700" dirty="0"/>
              <a:t>JM Pike Park Cross Connection Elimination</a:t>
            </a:r>
          </a:p>
          <a:p>
            <a:pPr marL="285750" indent="-285750">
              <a:buFont typeface="Arial" panose="020B0604020202020204" pitchFamily="34" charset="0"/>
              <a:buChar char="•"/>
            </a:pPr>
            <a:r>
              <a:rPr lang="en-US" sz="1700" dirty="0"/>
              <a:t>East Stanislaus Watershed Outreach and Education</a:t>
            </a:r>
          </a:p>
          <a:p>
            <a:pPr marL="285750" indent="-285750">
              <a:buFont typeface="Arial" panose="020B0604020202020204" pitchFamily="34" charset="0"/>
              <a:buChar char="•"/>
            </a:pPr>
            <a:r>
              <a:rPr lang="en-US" sz="1700" dirty="0"/>
              <a:t>Regional Water Needs Assessment</a:t>
            </a:r>
          </a:p>
          <a:p>
            <a:pPr marL="285750" indent="-285750">
              <a:buFont typeface="Arial" panose="020B0604020202020204" pitchFamily="34" charset="0"/>
              <a:buChar char="•"/>
            </a:pPr>
            <a:r>
              <a:rPr lang="en-US" sz="1700" dirty="0"/>
              <a:t>Tuolumne River Non-Motorized Boat Launch</a:t>
            </a:r>
          </a:p>
          <a:p>
            <a:pPr marL="285750" indent="-285750">
              <a:buFont typeface="Arial" panose="020B0604020202020204" pitchFamily="34" charset="0"/>
              <a:buChar char="•"/>
            </a:pPr>
            <a:r>
              <a:rPr lang="en-US" sz="1700" dirty="0"/>
              <a:t>Tuolumne River Regional Park</a:t>
            </a:r>
          </a:p>
          <a:p>
            <a:pPr marL="285750" indent="-285750">
              <a:buFont typeface="Arial" panose="020B0604020202020204" pitchFamily="34" charset="0"/>
              <a:buChar char="•"/>
            </a:pPr>
            <a:r>
              <a:rPr lang="en-US" sz="1700" dirty="0"/>
              <a:t>Non-Potable Water System</a:t>
            </a:r>
          </a:p>
          <a:p>
            <a:pPr marL="285750" indent="-285750">
              <a:buFont typeface="Arial" panose="020B0604020202020204" pitchFamily="34" charset="0"/>
              <a:buChar char="•"/>
            </a:pPr>
            <a:r>
              <a:rPr lang="en-US" sz="1700" dirty="0"/>
              <a:t>7th Street Low Impact Development (LID) Storm Drainage Improvements</a:t>
            </a:r>
          </a:p>
          <a:p>
            <a:pPr marL="285750" indent="-285750">
              <a:buFont typeface="Arial" panose="020B0604020202020204" pitchFamily="34" charset="0"/>
              <a:buChar char="•"/>
            </a:pPr>
            <a:r>
              <a:rPr lang="en-US" sz="1700" dirty="0"/>
              <a:t>TRRP - Carpenter Road/West Modesto Flood Management and Park Development</a:t>
            </a:r>
          </a:p>
          <a:p>
            <a:pPr marL="285750" indent="-285750">
              <a:buFont typeface="Arial" panose="020B0604020202020204" pitchFamily="34" charset="0"/>
              <a:buChar char="•"/>
            </a:pPr>
            <a:r>
              <a:rPr lang="en-US" sz="1700" dirty="0"/>
              <a:t>Modesto Area 2 Stormwater to Sanitary Sewer Cross-Connection Removal Project</a:t>
            </a:r>
          </a:p>
          <a:p>
            <a:pPr marL="285750" indent="-285750">
              <a:buFont typeface="Arial" panose="020B0604020202020204" pitchFamily="34" charset="0"/>
              <a:buChar char="•"/>
            </a:pPr>
            <a:r>
              <a:rPr lang="en-US" sz="1700" dirty="0"/>
              <a:t>DAC and Native American Outreach and Technical Assistance</a:t>
            </a:r>
          </a:p>
          <a:p>
            <a:pPr marL="285750" indent="-285750">
              <a:buFont typeface="Arial" panose="020B0604020202020204" pitchFamily="34" charset="0"/>
              <a:buChar char="•"/>
            </a:pPr>
            <a:r>
              <a:rPr lang="en-US" sz="1700" dirty="0"/>
              <a:t>Sutter Wastewater Treatment Plant Relocation Project</a:t>
            </a:r>
          </a:p>
          <a:p>
            <a:pPr marL="285750" indent="-285750">
              <a:buFont typeface="Arial" panose="020B0604020202020204" pitchFamily="34" charset="0"/>
              <a:buChar char="•"/>
            </a:pPr>
            <a:r>
              <a:rPr lang="en-US" sz="1700" dirty="0"/>
              <a:t>South Modesto Infrastructure Efficiency Improvements</a:t>
            </a:r>
          </a:p>
          <a:p>
            <a:pPr marL="285750" indent="-285750">
              <a:buFont typeface="Arial" panose="020B0604020202020204" pitchFamily="34" charset="0"/>
              <a:buChar char="•"/>
            </a:pPr>
            <a:r>
              <a:rPr lang="en-US" sz="1700" dirty="0"/>
              <a:t>Dennett Dam Removal</a:t>
            </a:r>
          </a:p>
          <a:p>
            <a:pPr marL="285750" indent="-285750">
              <a:buFont typeface="Arial" panose="020B0604020202020204" pitchFamily="34" charset="0"/>
              <a:buChar char="•"/>
            </a:pPr>
            <a:r>
              <a:rPr lang="en-US" sz="1700" dirty="0"/>
              <a:t>Online Data Management System</a:t>
            </a:r>
          </a:p>
          <a:p>
            <a:pPr marL="285750" indent="-285750">
              <a:buFont typeface="Arial" panose="020B0604020202020204" pitchFamily="34" charset="0"/>
              <a:buChar char="•"/>
            </a:pPr>
            <a:r>
              <a:rPr lang="en-US" sz="1700" dirty="0"/>
              <a:t>Grayson Water System Efficiency improvements</a:t>
            </a:r>
          </a:p>
          <a:p>
            <a:pPr marL="285750" indent="-285750">
              <a:buFont typeface="Arial" panose="020B0604020202020204" pitchFamily="34" charset="0"/>
              <a:buChar char="•"/>
            </a:pPr>
            <a:r>
              <a:rPr lang="en-US" sz="1700" dirty="0"/>
              <a:t>F St Storm Pond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Summarizes Impacts and Benefits from Plan Implementation</a:t>
            </a:r>
          </a:p>
        </p:txBody>
      </p:sp>
      <p:sp>
        <p:nvSpPr>
          <p:cNvPr id="3" name="Content Placeholder 2"/>
          <p:cNvSpPr>
            <a:spLocks noGrp="1"/>
          </p:cNvSpPr>
          <p:nvPr>
            <p:ph idx="1"/>
          </p:nvPr>
        </p:nvSpPr>
        <p:spPr/>
        <p:txBody>
          <a:bodyPr>
            <a:normAutofit/>
          </a:bodyPr>
          <a:lstStyle/>
          <a:p>
            <a:pPr>
              <a:spcBef>
                <a:spcPts val="1800"/>
              </a:spcBef>
            </a:pPr>
            <a:r>
              <a:rPr lang="en-US" sz="2800" dirty="0">
                <a:latin typeface="Arial" charset="0"/>
                <a:cs typeface="Arial" charset="0"/>
              </a:rPr>
              <a:t>Potential impacts and benefits by project type (e.g., groundwater, conservation, wastewater)</a:t>
            </a:r>
          </a:p>
          <a:p>
            <a:pPr>
              <a:spcBef>
                <a:spcPts val="1800"/>
              </a:spcBef>
            </a:pPr>
            <a:r>
              <a:rPr lang="en-US" sz="2800" dirty="0">
                <a:latin typeface="Arial" charset="0"/>
                <a:cs typeface="Arial" charset="0"/>
              </a:rPr>
              <a:t>Impacts and benefits associated with plan implementation at the regional and interregional scales</a:t>
            </a:r>
          </a:p>
          <a:p>
            <a:pPr>
              <a:spcBef>
                <a:spcPts val="1800"/>
              </a:spcBef>
            </a:pPr>
            <a:r>
              <a:rPr lang="en-US" sz="2800" dirty="0">
                <a:latin typeface="Arial" charset="0"/>
                <a:cs typeface="Arial" charset="0"/>
              </a:rPr>
              <a:t>Benefits and impacts to Disadvantaged Community (DACs), Environmental Justice-Related Concerns, and Native American Tribal Communities</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58983" y="2260193"/>
            <a:ext cx="5773783" cy="2233430"/>
          </a:xfrm>
        </p:spPr>
        <p:txBody>
          <a:bodyPr>
            <a:normAutofit/>
          </a:bodyPr>
          <a:lstStyle/>
          <a:p>
            <a:pPr algn="ctr"/>
            <a:r>
              <a:rPr lang="en-US" dirty="0"/>
              <a:t>Chapter 8 – Technical Analysis and Data Management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Prepared Using Sound Technical Documents</a:t>
            </a:r>
          </a:p>
        </p:txBody>
      </p:sp>
      <p:sp>
        <p:nvSpPr>
          <p:cNvPr id="3" name="Content Placeholder 2"/>
          <p:cNvSpPr>
            <a:spLocks noGrp="1"/>
          </p:cNvSpPr>
          <p:nvPr>
            <p:ph idx="1"/>
          </p:nvPr>
        </p:nvSpPr>
        <p:spPr/>
        <p:txBody>
          <a:bodyPr>
            <a:normAutofit/>
          </a:bodyPr>
          <a:lstStyle/>
          <a:p>
            <a:r>
              <a:rPr lang="en-US" dirty="0"/>
              <a:t>IRWM Plan developed using:</a:t>
            </a:r>
          </a:p>
          <a:p>
            <a:pPr lvl="1"/>
            <a:r>
              <a:rPr lang="en-US" dirty="0"/>
              <a:t>Urban Water Management Plans (UWMPs)</a:t>
            </a:r>
          </a:p>
          <a:p>
            <a:pPr lvl="1"/>
            <a:r>
              <a:rPr lang="en-US" dirty="0"/>
              <a:t>Water Supply Plans</a:t>
            </a:r>
          </a:p>
          <a:p>
            <a:pPr lvl="1"/>
            <a:r>
              <a:rPr lang="en-US" dirty="0"/>
              <a:t>Draft Regional Flood Management Plan</a:t>
            </a:r>
          </a:p>
          <a:p>
            <a:pPr lvl="1"/>
            <a:r>
              <a:rPr lang="en-US" dirty="0"/>
              <a:t>EIRs/EISs</a:t>
            </a:r>
          </a:p>
          <a:p>
            <a:pPr lvl="1"/>
            <a:r>
              <a:rPr lang="en-US" dirty="0"/>
              <a:t>Feasibility Studies</a:t>
            </a:r>
          </a:p>
          <a:p>
            <a:pPr lvl="1"/>
            <a:r>
              <a:rPr lang="en-US" dirty="0"/>
              <a:t>General Plans</a:t>
            </a:r>
          </a:p>
          <a:p>
            <a:pPr marL="0" inden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8 Describes</a:t>
            </a:r>
          </a:p>
        </p:txBody>
      </p:sp>
      <p:sp>
        <p:nvSpPr>
          <p:cNvPr id="3" name="Content Placeholder 2"/>
          <p:cNvSpPr>
            <a:spLocks noGrp="1"/>
          </p:cNvSpPr>
          <p:nvPr>
            <p:ph idx="1"/>
          </p:nvPr>
        </p:nvSpPr>
        <p:spPr/>
        <p:txBody>
          <a:bodyPr>
            <a:normAutofit/>
          </a:bodyPr>
          <a:lstStyle/>
          <a:p>
            <a:r>
              <a:rPr lang="en-US" sz="2800" dirty="0"/>
              <a:t>Why the information is good for use in developing the IRWM Plan</a:t>
            </a:r>
          </a:p>
          <a:p>
            <a:r>
              <a:rPr lang="en-US" sz="2800" dirty="0"/>
              <a:t>Identified data gaps in regional understanding</a:t>
            </a:r>
          </a:p>
          <a:p>
            <a:r>
              <a:rPr lang="en-US" sz="2800" dirty="0"/>
              <a:t>Notes no additional focused models or studies were performed</a:t>
            </a:r>
          </a:p>
          <a:p>
            <a:r>
              <a:rPr lang="en-US" sz="2800" dirty="0"/>
              <a:t>Identifies recommended additional studies</a:t>
            </a:r>
          </a:p>
          <a:p>
            <a:endParaRPr lang="en-US" dirty="0"/>
          </a:p>
        </p:txBody>
      </p:sp>
    </p:spTree>
    <p:extLst>
      <p:ext uri="{BB962C8B-B14F-4D97-AF65-F5344CB8AC3E}">
        <p14:creationId xmlns:p14="http://schemas.microsoft.com/office/powerpoint/2010/main" val="173012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p:cNvSpPr/>
          <p:nvPr/>
        </p:nvSpPr>
        <p:spPr>
          <a:xfrm rot="19267123">
            <a:off x="1939925" y="2601913"/>
            <a:ext cx="5443538" cy="1795462"/>
          </a:xfrm>
          <a:prstGeom prst="corner">
            <a:avLst/>
          </a:prstGeom>
          <a:solidFill>
            <a:schemeClr val="accent3">
              <a:alpha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1" name="Rectangle 2"/>
          <p:cNvSpPr>
            <a:spLocks noGrp="1" noChangeArrowheads="1"/>
          </p:cNvSpPr>
          <p:nvPr>
            <p:ph type="title"/>
          </p:nvPr>
        </p:nvSpPr>
        <p:spPr>
          <a:xfrm>
            <a:off x="1219200" y="236538"/>
            <a:ext cx="7467600" cy="1143000"/>
          </a:xfrm>
        </p:spPr>
        <p:txBody>
          <a:bodyPr>
            <a:normAutofit fontScale="90000"/>
          </a:bodyPr>
          <a:lstStyle/>
          <a:p>
            <a:r>
              <a:rPr lang="en-US" dirty="0"/>
              <a:t>An Integrated Regional Water Management (IRWM) Plan is…</a:t>
            </a:r>
          </a:p>
        </p:txBody>
      </p:sp>
      <p:sp>
        <p:nvSpPr>
          <p:cNvPr id="7172" name="Rectangle 3"/>
          <p:cNvSpPr>
            <a:spLocks noGrp="1" noChangeArrowheads="1"/>
          </p:cNvSpPr>
          <p:nvPr>
            <p:ph type="body" idx="1"/>
          </p:nvPr>
        </p:nvSpPr>
        <p:spPr>
          <a:xfrm>
            <a:off x="942975" y="1744662"/>
            <a:ext cx="7467600" cy="4004973"/>
          </a:xfrm>
        </p:spPr>
        <p:txBody>
          <a:bodyPr>
            <a:normAutofit fontScale="77500" lnSpcReduction="20000"/>
          </a:bodyPr>
          <a:lstStyle/>
          <a:p>
            <a:r>
              <a:rPr lang="en-US" sz="4100" dirty="0">
                <a:cs typeface="Arial" charset="0"/>
              </a:rPr>
              <a:t>A planning document </a:t>
            </a:r>
          </a:p>
          <a:p>
            <a:endParaRPr lang="en-US" dirty="0">
              <a:cs typeface="Arial" charset="0"/>
            </a:endParaRPr>
          </a:p>
          <a:p>
            <a:r>
              <a:rPr lang="en-US" sz="4100" dirty="0">
                <a:cs typeface="Arial" charset="0"/>
              </a:rPr>
              <a:t>A description of water-related resources, challenges, goals, and solutions</a:t>
            </a:r>
          </a:p>
          <a:p>
            <a:endParaRPr lang="en-US" dirty="0">
              <a:cs typeface="Arial" charset="0"/>
            </a:endParaRPr>
          </a:p>
          <a:p>
            <a:r>
              <a:rPr lang="en-US" sz="4100" dirty="0">
                <a:cs typeface="Arial" charset="0"/>
              </a:rPr>
              <a:t>An opportunity for regional partnerships and coordination</a:t>
            </a:r>
          </a:p>
          <a:p>
            <a:endParaRPr lang="en-US" dirty="0">
              <a:cs typeface="Arial" charset="0"/>
            </a:endParaRPr>
          </a:p>
          <a:p>
            <a:r>
              <a:rPr lang="en-US" sz="4100" dirty="0">
                <a:cs typeface="Arial" charset="0"/>
              </a:rPr>
              <a:t>A vehicle to facilitate State funding</a:t>
            </a:r>
          </a:p>
        </p:txBody>
      </p:sp>
      <p:sp>
        <p:nvSpPr>
          <p:cNvPr id="7173" name="Rectangle 5"/>
          <p:cNvSpPr>
            <a:spLocks noChangeArrowheads="1"/>
          </p:cNvSpPr>
          <p:nvPr/>
        </p:nvSpPr>
        <p:spPr bwMode="auto">
          <a:xfrm>
            <a:off x="1066800" y="4443413"/>
            <a:ext cx="7467600" cy="2020887"/>
          </a:xfrm>
          <a:prstGeom prst="rect">
            <a:avLst/>
          </a:prstGeom>
          <a:noFill/>
          <a:ln w="9525">
            <a:noFill/>
            <a:miter lim="800000"/>
            <a:headEnd/>
            <a:tailEnd/>
          </a:ln>
        </p:spPr>
        <p:txBody>
          <a:bodyPr/>
          <a:lstStyle/>
          <a:p>
            <a:pPr marL="342900" indent="-342900">
              <a:spcBef>
                <a:spcPct val="20000"/>
              </a:spcBef>
              <a:buClr>
                <a:srgbClr val="CCECFF"/>
              </a:buClr>
              <a:buSzPct val="90000"/>
              <a:buFont typeface="Wingdings" pitchFamily="2" charset="2"/>
              <a:buChar char="w"/>
            </a:pPr>
            <a:endParaRPr lang="en-US"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Chapter 8 Describes Data Needs and Dissemination</a:t>
            </a:r>
          </a:p>
        </p:txBody>
      </p:sp>
      <p:sp>
        <p:nvSpPr>
          <p:cNvPr id="3" name="Content Placeholder 2"/>
          <p:cNvSpPr>
            <a:spLocks noGrp="1"/>
          </p:cNvSpPr>
          <p:nvPr>
            <p:ph idx="1"/>
          </p:nvPr>
        </p:nvSpPr>
        <p:spPr>
          <a:xfrm>
            <a:off x="457200" y="1600199"/>
            <a:ext cx="8229600" cy="5002731"/>
          </a:xfrm>
        </p:spPr>
        <p:txBody>
          <a:bodyPr>
            <a:normAutofit/>
          </a:bodyPr>
          <a:lstStyle/>
          <a:p>
            <a:r>
              <a:rPr lang="en-US" sz="2400" dirty="0"/>
              <a:t>Presents list of data that may be collected during plan implementation</a:t>
            </a:r>
          </a:p>
          <a:p>
            <a:r>
              <a:rPr lang="en-US" sz="2400" dirty="0"/>
              <a:t>Summarizes Regional data needs</a:t>
            </a:r>
          </a:p>
          <a:p>
            <a:pPr lvl="1"/>
            <a:r>
              <a:rPr lang="en-US" sz="2000" dirty="0"/>
              <a:t>Most data gaps are in unincorporated areas </a:t>
            </a:r>
          </a:p>
          <a:p>
            <a:pPr lvl="1"/>
            <a:r>
              <a:rPr lang="en-US" sz="2000" dirty="0"/>
              <a:t>Identifies data gaps </a:t>
            </a:r>
          </a:p>
          <a:p>
            <a:pPr lvl="1"/>
            <a:r>
              <a:rPr lang="en-US" sz="2000" dirty="0"/>
              <a:t>Summarizes studies to fill data gaps</a:t>
            </a:r>
          </a:p>
          <a:p>
            <a:r>
              <a:rPr lang="en-US" sz="2400" dirty="0"/>
              <a:t>Discusses data dissemination – website, meetings and workshops, uploads to state databases</a:t>
            </a:r>
          </a:p>
          <a:p>
            <a:r>
              <a:rPr lang="en-US" sz="2400" dirty="0"/>
              <a:t>Describes state database compatibility</a:t>
            </a:r>
          </a:p>
          <a:p>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Chapter 8 Describes Data Collection and Storage</a:t>
            </a:r>
          </a:p>
        </p:txBody>
      </p:sp>
      <p:sp>
        <p:nvSpPr>
          <p:cNvPr id="3" name="Content Placeholder 2"/>
          <p:cNvSpPr>
            <a:spLocks noGrp="1"/>
          </p:cNvSpPr>
          <p:nvPr>
            <p:ph idx="1"/>
          </p:nvPr>
        </p:nvSpPr>
        <p:spPr>
          <a:xfrm>
            <a:off x="457201" y="1600200"/>
            <a:ext cx="3531326" cy="4962646"/>
          </a:xfrm>
        </p:spPr>
        <p:txBody>
          <a:bodyPr>
            <a:normAutofit/>
          </a:bodyPr>
          <a:lstStyle/>
          <a:p>
            <a:r>
              <a:rPr lang="en-US" sz="2600" dirty="0"/>
              <a:t>What is currently being done</a:t>
            </a:r>
          </a:p>
          <a:p>
            <a:r>
              <a:rPr lang="en-US" sz="2600" dirty="0"/>
              <a:t>Identifies regional data management system (DMS)</a:t>
            </a:r>
          </a:p>
          <a:p>
            <a:r>
              <a:rPr lang="en-US" sz="2600" dirty="0"/>
              <a:t>Individual stakeholders and project proponents responsible for data collection, review, management</a:t>
            </a:r>
          </a:p>
          <a:p>
            <a:endParaRPr lang="en-US" dirty="0"/>
          </a:p>
        </p:txBody>
      </p:sp>
      <p:pic>
        <p:nvPicPr>
          <p:cNvPr id="5" name="Picture 4">
            <a:extLst>
              <a:ext uri="{FF2B5EF4-FFF2-40B4-BE49-F238E27FC236}">
                <a16:creationId xmlns:a16="http://schemas.microsoft.com/office/drawing/2014/main" id="{CA123572-1137-4193-B405-458CD161A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119" y="1793966"/>
            <a:ext cx="5401205" cy="3864037"/>
          </a:xfrm>
          <a:prstGeom prst="rect">
            <a:avLst/>
          </a:prstGeom>
        </p:spPr>
      </p:pic>
      <p:pic>
        <p:nvPicPr>
          <p:cNvPr id="8" name="Picture 7">
            <a:extLst>
              <a:ext uri="{FF2B5EF4-FFF2-40B4-BE49-F238E27FC236}">
                <a16:creationId xmlns:a16="http://schemas.microsoft.com/office/drawing/2014/main" id="{5EE3EEFE-5252-4C49-A776-1A907F88C005}"/>
              </a:ext>
            </a:extLst>
          </p:cNvPr>
          <p:cNvPicPr>
            <a:picLocks noChangeAspect="1"/>
          </p:cNvPicPr>
          <p:nvPr/>
        </p:nvPicPr>
        <p:blipFill rotWithShape="1">
          <a:blip r:embed="rId4">
            <a:extLst>
              <a:ext uri="{28A0092B-C50C-407E-A947-70E740481C1C}">
                <a14:useLocalDpi xmlns:a14="http://schemas.microsoft.com/office/drawing/2010/main" val="0"/>
              </a:ext>
            </a:extLst>
          </a:blip>
          <a:srcRect l="28822" t="59960" r="65100" b="10616"/>
          <a:stretch/>
        </p:blipFill>
        <p:spPr>
          <a:xfrm>
            <a:off x="5094514" y="4058196"/>
            <a:ext cx="345487" cy="1175655"/>
          </a:xfrm>
          <a:prstGeom prst="rect">
            <a:avLst/>
          </a:prstGeom>
        </p:spPr>
      </p:pic>
    </p:spTree>
    <p:extLst>
      <p:ext uri="{BB962C8B-B14F-4D97-AF65-F5344CB8AC3E}">
        <p14:creationId xmlns:p14="http://schemas.microsoft.com/office/powerpoint/2010/main" val="313308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21" y="2246811"/>
            <a:ext cx="5799908" cy="23121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85554" y="2612888"/>
            <a:ext cx="5081451" cy="1541099"/>
          </a:xfrm>
        </p:spPr>
        <p:txBody>
          <a:bodyPr/>
          <a:lstStyle/>
          <a:p>
            <a:pPr algn="ctr"/>
            <a:r>
              <a:rPr lang="en-US" dirty="0"/>
              <a:t>Chapter 9 – Plan Implementation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a:t>Potential Funding Sources for IRWMP Implementation</a:t>
            </a:r>
          </a:p>
        </p:txBody>
      </p:sp>
      <p:sp>
        <p:nvSpPr>
          <p:cNvPr id="3" name="Content Placeholder 2"/>
          <p:cNvSpPr>
            <a:spLocks noGrp="1"/>
          </p:cNvSpPr>
          <p:nvPr>
            <p:ph idx="1"/>
          </p:nvPr>
        </p:nvSpPr>
        <p:spPr/>
        <p:txBody>
          <a:bodyPr/>
          <a:lstStyle/>
          <a:p>
            <a:r>
              <a:rPr lang="en-US" sz="2800" dirty="0"/>
              <a:t>Capacity fees</a:t>
            </a:r>
          </a:p>
          <a:p>
            <a:r>
              <a:rPr lang="en-US" sz="2800" dirty="0"/>
              <a:t>User fees and rates</a:t>
            </a:r>
          </a:p>
          <a:p>
            <a:r>
              <a:rPr lang="en-US" sz="2800" dirty="0"/>
              <a:t>General or Capital Improvement Funds</a:t>
            </a:r>
          </a:p>
          <a:p>
            <a:r>
              <a:rPr lang="en-US" sz="2800" dirty="0"/>
              <a:t>Bonded Debt Service</a:t>
            </a:r>
          </a:p>
          <a:p>
            <a:r>
              <a:rPr lang="en-US" sz="2800" dirty="0"/>
              <a:t>Grants</a:t>
            </a:r>
          </a:p>
          <a:p>
            <a:r>
              <a:rPr lang="en-US" sz="2800" dirty="0"/>
              <a:t>Low-Interest Loans</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Chapter 9 Addresses Project Monitoring</a:t>
            </a:r>
          </a:p>
        </p:txBody>
      </p:sp>
      <p:sp>
        <p:nvSpPr>
          <p:cNvPr id="3" name="Content Placeholder 2"/>
          <p:cNvSpPr>
            <a:spLocks noGrp="1"/>
          </p:cNvSpPr>
          <p:nvPr>
            <p:ph idx="1"/>
          </p:nvPr>
        </p:nvSpPr>
        <p:spPr>
          <a:xfrm>
            <a:off x="538480" y="1600200"/>
            <a:ext cx="8219440" cy="4525963"/>
          </a:xfrm>
        </p:spPr>
        <p:txBody>
          <a:bodyPr>
            <a:noAutofit/>
          </a:bodyPr>
          <a:lstStyle/>
          <a:p>
            <a:r>
              <a:rPr lang="en-US" sz="2800" dirty="0"/>
              <a:t>Plan performance monitoring</a:t>
            </a:r>
          </a:p>
          <a:p>
            <a:r>
              <a:rPr lang="en-US" sz="2800" dirty="0"/>
              <a:t>Individual project proponents responsible for project-specific monitoring plans</a:t>
            </a:r>
          </a:p>
          <a:p>
            <a:r>
              <a:rPr lang="en-US" sz="2800" dirty="0"/>
              <a:t>Outlines ESRWMP role in project performance monitoring </a:t>
            </a:r>
          </a:p>
          <a:p>
            <a:r>
              <a:rPr lang="en-US" sz="2800" dirty="0"/>
              <a:t>Describes how data will be used to improve the IRWM Plan (adaptive management)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Maintenance Activities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220607"/>
              </p:ext>
            </p:extLst>
          </p:nvPr>
        </p:nvGraphicFramePr>
        <p:xfrm>
          <a:off x="492369" y="1510390"/>
          <a:ext cx="8374675" cy="3737919"/>
        </p:xfrm>
        <a:graphic>
          <a:graphicData uri="http://schemas.openxmlformats.org/drawingml/2006/table">
            <a:tbl>
              <a:tblPr/>
              <a:tblGrid>
                <a:gridCol w="5300962">
                  <a:extLst>
                    <a:ext uri="{9D8B030D-6E8A-4147-A177-3AD203B41FA5}">
                      <a16:colId xmlns:a16="http://schemas.microsoft.com/office/drawing/2014/main" val="20000"/>
                    </a:ext>
                  </a:extLst>
                </a:gridCol>
                <a:gridCol w="3073713">
                  <a:extLst>
                    <a:ext uri="{9D8B030D-6E8A-4147-A177-3AD203B41FA5}">
                      <a16:colId xmlns:a16="http://schemas.microsoft.com/office/drawing/2014/main" val="20001"/>
                    </a:ext>
                  </a:extLst>
                </a:gridCol>
              </a:tblGrid>
              <a:tr h="446079">
                <a:tc>
                  <a:txBody>
                    <a:bodyPr/>
                    <a:lstStyle/>
                    <a:p>
                      <a:pPr marL="0" marR="0" algn="just">
                        <a:spcBef>
                          <a:spcPts val="0"/>
                        </a:spcBef>
                        <a:spcAft>
                          <a:spcPts val="600"/>
                        </a:spcAft>
                      </a:pPr>
                      <a:r>
                        <a:rPr lang="en-US" sz="2400" b="1" dirty="0">
                          <a:solidFill>
                            <a:srgbClr val="0B5294"/>
                          </a:solidFill>
                          <a:latin typeface="Cambria"/>
                          <a:ea typeface="Times New Roman"/>
                          <a:cs typeface="Times New Roman"/>
                        </a:rPr>
                        <a:t>Activity</a:t>
                      </a:r>
                      <a:endParaRPr lang="en-US" sz="2400" dirty="0">
                        <a:solidFill>
                          <a:srgbClr val="0B5294"/>
                        </a:solidFill>
                        <a:latin typeface="Cambria"/>
                        <a:ea typeface="Times New Roman"/>
                        <a:cs typeface="Times New Roman"/>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tc>
                  <a:txBody>
                    <a:bodyPr/>
                    <a:lstStyle/>
                    <a:p>
                      <a:pPr marL="0" marR="0" algn="just">
                        <a:spcBef>
                          <a:spcPts val="0"/>
                        </a:spcBef>
                        <a:spcAft>
                          <a:spcPts val="600"/>
                        </a:spcAft>
                      </a:pPr>
                      <a:r>
                        <a:rPr lang="en-US" sz="2400" b="1" dirty="0">
                          <a:solidFill>
                            <a:srgbClr val="0B5294"/>
                          </a:solidFill>
                          <a:latin typeface="Cambria"/>
                          <a:ea typeface="Times New Roman"/>
                          <a:cs typeface="Times New Roman"/>
                        </a:rPr>
                        <a:t>Frequency*</a:t>
                      </a:r>
                      <a:endParaRPr lang="en-US" sz="2400" dirty="0">
                        <a:solidFill>
                          <a:srgbClr val="0B5294"/>
                        </a:solidFill>
                        <a:latin typeface="Cambria"/>
                        <a:ea typeface="Times New Roman"/>
                        <a:cs typeface="Times New Roman"/>
                      </a:endParaRPr>
                    </a:p>
                  </a:txBody>
                  <a:tcPr marL="68580" marR="68580" marT="0" marB="0">
                    <a:lnL>
                      <a:noFill/>
                    </a:lnL>
                    <a:lnR>
                      <a:noFill/>
                    </a:lnR>
                    <a:lnT w="12700" cap="flat" cmpd="sng" algn="ctr">
                      <a:solidFill>
                        <a:srgbClr val="0F6FC6"/>
                      </a:solidFill>
                      <a:prstDash val="solid"/>
                      <a:round/>
                      <a:headEnd type="none" w="med" len="med"/>
                      <a:tailEnd type="none" w="med" len="med"/>
                    </a:lnT>
                    <a:lnB w="12700" cap="flat" cmpd="sng" algn="ctr">
                      <a:solidFill>
                        <a:srgbClr val="0F6FC6"/>
                      </a:solidFill>
                      <a:prstDash val="solid"/>
                      <a:round/>
                      <a:headEnd type="none" w="med" len="med"/>
                      <a:tailEnd type="none" w="med" len="med"/>
                    </a:lnB>
                  </a:tcPr>
                </a:tc>
                <a:extLst>
                  <a:ext uri="{0D108BD9-81ED-4DB2-BD59-A6C34878D82A}">
                    <a16:rowId xmlns:a16="http://schemas.microsoft.com/office/drawing/2014/main" val="10000"/>
                  </a:ext>
                </a:extLst>
              </a:tr>
              <a:tr h="703834">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ESRWMP Meetings (financing, regional water resources issues, other)</a:t>
                      </a:r>
                    </a:p>
                  </a:txBody>
                  <a:tcPr marL="68580" marR="68580" marT="0" marB="0" anchor="ctr">
                    <a:lnL>
                      <a:noFill/>
                    </a:lnL>
                    <a:lnR>
                      <a:noFill/>
                    </a:lnR>
                    <a:lnT w="12700" cap="flat" cmpd="sng" algn="ctr">
                      <a:solidFill>
                        <a:srgbClr val="0F6FC6"/>
                      </a:solidFill>
                      <a:prstDash val="solid"/>
                      <a:round/>
                      <a:headEnd type="none" w="med" len="med"/>
                      <a:tailEnd type="none" w="med" len="med"/>
                    </a:lnT>
                    <a:lnB>
                      <a:noFill/>
                    </a:lnB>
                    <a:solidFill>
                      <a:srgbClr val="BADBF9"/>
                    </a:solidFill>
                  </a:tcPr>
                </a:tc>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As needed</a:t>
                      </a:r>
                    </a:p>
                  </a:txBody>
                  <a:tcPr marL="68580" marR="68580" marT="0" marB="0" anchor="ctr">
                    <a:lnL>
                      <a:noFill/>
                    </a:lnL>
                    <a:lnR>
                      <a:noFill/>
                    </a:lnR>
                    <a:lnT w="12700" cap="flat" cmpd="sng" algn="ctr">
                      <a:solidFill>
                        <a:srgbClr val="0F6FC6"/>
                      </a:solidFill>
                      <a:prstDash val="solid"/>
                      <a:round/>
                      <a:headEnd type="none" w="med" len="med"/>
                      <a:tailEnd type="none" w="med" len="med"/>
                    </a:lnT>
                    <a:lnB>
                      <a:noFill/>
                    </a:lnB>
                    <a:solidFill>
                      <a:srgbClr val="BADBF9"/>
                    </a:solidFill>
                  </a:tcPr>
                </a:tc>
                <a:extLst>
                  <a:ext uri="{0D108BD9-81ED-4DB2-BD59-A6C34878D82A}">
                    <a16:rowId xmlns:a16="http://schemas.microsoft.com/office/drawing/2014/main" val="10001"/>
                  </a:ext>
                </a:extLst>
              </a:tr>
              <a:tr h="688147">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Project Solicitation, Review, Integration and Prioritization</a:t>
                      </a:r>
                    </a:p>
                  </a:txBody>
                  <a:tcPr marL="68580" marR="68580" marT="0" marB="0" anchor="ctr">
                    <a:lnL>
                      <a:noFill/>
                    </a:lnL>
                    <a:lnR>
                      <a:noFill/>
                    </a:lnR>
                    <a:lnT>
                      <a:noFill/>
                    </a:lnT>
                    <a:lnB>
                      <a:noFill/>
                    </a:lnB>
                  </a:tcPr>
                </a:tc>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As needed, no less than every 5 years</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44074">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Plan and Project Monitoring and Performance</a:t>
                      </a:r>
                    </a:p>
                  </a:txBody>
                  <a:tcPr marL="68580" marR="68580" marT="0" marB="0" anchor="ctr">
                    <a:lnL>
                      <a:noFill/>
                    </a:lnL>
                    <a:lnR>
                      <a:noFill/>
                    </a:lnR>
                    <a:lnT>
                      <a:noFill/>
                    </a:lnT>
                    <a:lnB>
                      <a:noFill/>
                    </a:lnB>
                    <a:solidFill>
                      <a:srgbClr val="BADBF9"/>
                    </a:solidFill>
                  </a:tcPr>
                </a:tc>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Annually</a:t>
                      </a:r>
                    </a:p>
                  </a:txBody>
                  <a:tcPr marL="68580" marR="68580" marT="0" marB="0" anchor="ctr">
                    <a:lnL>
                      <a:noFill/>
                    </a:lnL>
                    <a:lnR>
                      <a:noFill/>
                    </a:lnR>
                    <a:lnT>
                      <a:noFill/>
                    </a:lnT>
                    <a:lnB>
                      <a:noFill/>
                    </a:lnB>
                    <a:solidFill>
                      <a:srgbClr val="BADBF9"/>
                    </a:solidFill>
                  </a:tcPr>
                </a:tc>
                <a:extLst>
                  <a:ext uri="{0D108BD9-81ED-4DB2-BD59-A6C34878D82A}">
                    <a16:rowId xmlns:a16="http://schemas.microsoft.com/office/drawing/2014/main" val="10003"/>
                  </a:ext>
                </a:extLst>
              </a:tr>
              <a:tr h="445532">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IRWM Plan Review and Update</a:t>
                      </a:r>
                    </a:p>
                  </a:txBody>
                  <a:tcPr marL="68580" marR="68580" marT="0" marB="0" anchor="ctr">
                    <a:lnL>
                      <a:noFill/>
                    </a:lnL>
                    <a:lnR>
                      <a:noFill/>
                    </a:lnR>
                    <a:lnT>
                      <a:noFill/>
                    </a:lnT>
                    <a:lnB>
                      <a:noFill/>
                    </a:lnB>
                  </a:tcPr>
                </a:tc>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As needed, no less than every 5 years</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65157">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Outreach</a:t>
                      </a:r>
                    </a:p>
                  </a:txBody>
                  <a:tcPr marL="68580" marR="68580" marT="0" marB="0" anchor="ctr">
                    <a:lnL>
                      <a:noFill/>
                    </a:lnL>
                    <a:lnR>
                      <a:noFill/>
                    </a:lnR>
                    <a:lnT>
                      <a:noFill/>
                    </a:lnT>
                    <a:lnB w="12700" cap="flat" cmpd="sng" algn="ctr">
                      <a:solidFill>
                        <a:srgbClr val="0F6FC6"/>
                      </a:solidFill>
                      <a:prstDash val="solid"/>
                      <a:round/>
                      <a:headEnd type="none" w="med" len="med"/>
                      <a:tailEnd type="none" w="med" len="med"/>
                    </a:lnB>
                    <a:solidFill>
                      <a:srgbClr val="BADBF9"/>
                    </a:solidFill>
                  </a:tcPr>
                </a:tc>
                <a:tc>
                  <a:txBody>
                    <a:bodyPr/>
                    <a:lstStyle/>
                    <a:p>
                      <a:pPr marL="0" marR="0" algn="l">
                        <a:spcBef>
                          <a:spcPts val="0"/>
                        </a:spcBef>
                        <a:spcAft>
                          <a:spcPts val="600"/>
                        </a:spcAft>
                      </a:pPr>
                      <a:r>
                        <a:rPr lang="en-US" sz="2400" dirty="0">
                          <a:solidFill>
                            <a:srgbClr val="0B5294"/>
                          </a:solidFill>
                          <a:latin typeface="Cambria"/>
                          <a:ea typeface="Times New Roman"/>
                          <a:cs typeface="Times New Roman"/>
                        </a:rPr>
                        <a:t>Continuously</a:t>
                      </a:r>
                    </a:p>
                  </a:txBody>
                  <a:tcPr marL="68580" marR="68580" marT="0" marB="0" anchor="ctr">
                    <a:lnL>
                      <a:noFill/>
                    </a:lnL>
                    <a:lnR>
                      <a:noFill/>
                    </a:lnR>
                    <a:lnT>
                      <a:noFill/>
                    </a:lnT>
                    <a:lnB w="12700" cap="flat" cmpd="sng" algn="ctr">
                      <a:solidFill>
                        <a:srgbClr val="0F6FC6"/>
                      </a:solidFill>
                      <a:prstDash val="solid"/>
                      <a:round/>
                      <a:headEnd type="none" w="med" len="med"/>
                      <a:tailEnd type="none" w="med" len="med"/>
                    </a:lnB>
                    <a:solidFill>
                      <a:srgbClr val="BADBF9"/>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92369" y="5341061"/>
            <a:ext cx="7127631" cy="461665"/>
          </a:xfrm>
          <a:prstGeom prst="rect">
            <a:avLst/>
          </a:prstGeom>
          <a:noFill/>
        </p:spPr>
        <p:txBody>
          <a:bodyPr wrap="square" rtlCol="0">
            <a:spAutoFit/>
          </a:bodyPr>
          <a:lstStyle/>
          <a:p>
            <a:r>
              <a:rPr lang="en-US" sz="2400" dirty="0"/>
              <a:t>*Frequencies identified are </a:t>
            </a:r>
            <a:r>
              <a:rPr lang="en-US" sz="2400" b="1" dirty="0"/>
              <a:t>minimum</a:t>
            </a:r>
            <a:r>
              <a:rPr lang="en-US" sz="2400" dirty="0"/>
              <a:t> frequencies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Meeting Agenda</a:t>
            </a:r>
          </a:p>
        </p:txBody>
      </p:sp>
      <p:sp>
        <p:nvSpPr>
          <p:cNvPr id="12291" name="Content Placeholder 2"/>
          <p:cNvSpPr>
            <a:spLocks noGrp="1"/>
          </p:cNvSpPr>
          <p:nvPr>
            <p:ph idx="1"/>
          </p:nvPr>
        </p:nvSpPr>
        <p:spPr/>
        <p:txBody>
          <a:bodyPr/>
          <a:lstStyle/>
          <a:p>
            <a:r>
              <a:rPr lang="en-US" dirty="0"/>
              <a:t>Introductions</a:t>
            </a:r>
          </a:p>
          <a:p>
            <a:r>
              <a:rPr lang="en-US" dirty="0"/>
              <a:t>Summary of Integrated Regional Water Management Program</a:t>
            </a:r>
          </a:p>
          <a:p>
            <a:r>
              <a:rPr lang="en-US" dirty="0"/>
              <a:t>Overview of 2017 East Stanislaus Integrated Regional Water Management Plan Update</a:t>
            </a:r>
          </a:p>
          <a:p>
            <a:r>
              <a:rPr lang="en-US" b="1" dirty="0"/>
              <a:t>Next Steps</a:t>
            </a:r>
          </a:p>
          <a:p>
            <a:pPr eaLnBrk="1" hangingPunct="1"/>
            <a:endParaRPr lang="en-US" dirty="0"/>
          </a:p>
        </p:txBody>
      </p:sp>
    </p:spTree>
    <p:extLst>
      <p:ext uri="{BB962C8B-B14F-4D97-AF65-F5344CB8AC3E}">
        <p14:creationId xmlns:p14="http://schemas.microsoft.com/office/powerpoint/2010/main" val="7102395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normAutofit fontScale="92500" lnSpcReduction="10000"/>
          </a:bodyPr>
          <a:lstStyle/>
          <a:p>
            <a:r>
              <a:rPr lang="en-US" dirty="0"/>
              <a:t>Solicit and incorporate public comments</a:t>
            </a:r>
          </a:p>
          <a:p>
            <a:pPr lvl="1"/>
            <a:r>
              <a:rPr lang="en-US" dirty="0"/>
              <a:t>Submit comments to Jim Alves </a:t>
            </a:r>
          </a:p>
          <a:p>
            <a:pPr lvl="2"/>
            <a:r>
              <a:rPr lang="en-US" dirty="0"/>
              <a:t>Email: jalves@modestogov.com </a:t>
            </a:r>
          </a:p>
          <a:p>
            <a:pPr lvl="2"/>
            <a:r>
              <a:rPr lang="en-US" dirty="0"/>
              <a:t>Snail mail: Jim Alves, P.O. Box 642, Modesto, CA 95353 </a:t>
            </a:r>
          </a:p>
          <a:p>
            <a:pPr lvl="1"/>
            <a:r>
              <a:rPr lang="en-US" dirty="0"/>
              <a:t>Comments due by January 22</a:t>
            </a:r>
            <a:r>
              <a:rPr lang="en-US" baseline="30000" dirty="0"/>
              <a:t>rd</a:t>
            </a:r>
          </a:p>
          <a:p>
            <a:pPr lvl="1"/>
            <a:r>
              <a:rPr lang="en-US" dirty="0"/>
              <a:t>Finalize and adopt the IRWMP </a:t>
            </a:r>
          </a:p>
          <a:p>
            <a:r>
              <a:rPr lang="en-US" dirty="0"/>
              <a:t>Begin implementation of the IRWMP</a:t>
            </a:r>
          </a:p>
          <a:p>
            <a:r>
              <a:rPr lang="en-US" dirty="0"/>
              <a:t>Prepare for funding opportunities</a:t>
            </a:r>
          </a:p>
          <a:p>
            <a:r>
              <a:rPr lang="en-US" dirty="0"/>
              <a:t>Implementation grants anticipated in summer 2018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66825" y="1917834"/>
            <a:ext cx="8229600" cy="4525963"/>
          </a:xfrm>
        </p:spPr>
        <p:txBody>
          <a:bodyPr/>
          <a:lstStyle/>
          <a:p>
            <a:pPr algn="ctr">
              <a:buFontTx/>
              <a:buNone/>
            </a:pPr>
            <a:endParaRPr lang="en-US" sz="4000" b="1" dirty="0"/>
          </a:p>
          <a:p>
            <a:pPr algn="ctr">
              <a:buFontTx/>
              <a:buNone/>
            </a:pPr>
            <a:r>
              <a:rPr lang="en-US" sz="4000" b="1" dirty="0"/>
              <a:t>Questions?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RWMP_logo.png"/>
          <p:cNvPicPr>
            <a:picLocks noChangeAspect="1"/>
          </p:cNvPicPr>
          <p:nvPr/>
        </p:nvPicPr>
        <p:blipFill>
          <a:blip r:embed="rId2" cstate="print"/>
          <a:stretch>
            <a:fillRect/>
          </a:stretch>
        </p:blipFill>
        <p:spPr>
          <a:xfrm>
            <a:off x="1162538" y="1098061"/>
            <a:ext cx="1660770" cy="1660770"/>
          </a:xfrm>
          <a:prstGeom prst="rect">
            <a:avLst/>
          </a:prstGeom>
        </p:spPr>
      </p:pic>
      <p:sp>
        <p:nvSpPr>
          <p:cNvPr id="6" name="TextBox 5"/>
          <p:cNvSpPr txBox="1"/>
          <p:nvPr/>
        </p:nvSpPr>
        <p:spPr>
          <a:xfrm>
            <a:off x="1223107" y="2782669"/>
            <a:ext cx="6697785" cy="1754326"/>
          </a:xfrm>
          <a:prstGeom prst="rect">
            <a:avLst/>
          </a:prstGeom>
          <a:noFill/>
        </p:spPr>
        <p:txBody>
          <a:bodyPr wrap="square" rtlCol="0">
            <a:spAutoFit/>
          </a:bodyPr>
          <a:lstStyle/>
          <a:p>
            <a:r>
              <a:rPr lang="en-US" sz="3600" b="1" dirty="0">
                <a:solidFill>
                  <a:schemeClr val="tx2">
                    <a:lumMod val="75000"/>
                  </a:schemeClr>
                </a:solidFill>
              </a:rPr>
              <a:t>2017 East Stanislaus Integrated Regional Water Management Plan Update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rot="5231738">
            <a:off x="1997869" y="1826419"/>
            <a:ext cx="3789362" cy="36512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25" y="17227"/>
                </a:moveTo>
                <a:cubicBezTo>
                  <a:pt x="19599" y="15456"/>
                  <a:pt x="20470" y="13169"/>
                  <a:pt x="20470" y="10800"/>
                </a:cubicBezTo>
                <a:cubicBezTo>
                  <a:pt x="20470" y="5459"/>
                  <a:pt x="16140" y="1130"/>
                  <a:pt x="10800" y="1130"/>
                </a:cubicBezTo>
                <a:cubicBezTo>
                  <a:pt x="8430" y="1129"/>
                  <a:pt x="6143" y="2000"/>
                  <a:pt x="4372" y="3574"/>
                </a:cubicBezTo>
                <a:close/>
                <a:moveTo>
                  <a:pt x="3574" y="4372"/>
                </a:moveTo>
                <a:cubicBezTo>
                  <a:pt x="2000" y="6143"/>
                  <a:pt x="1130" y="8430"/>
                  <a:pt x="1130" y="10799"/>
                </a:cubicBezTo>
                <a:cubicBezTo>
                  <a:pt x="1130" y="16140"/>
                  <a:pt x="5459" y="20470"/>
                  <a:pt x="10800" y="20470"/>
                </a:cubicBezTo>
                <a:cubicBezTo>
                  <a:pt x="13169" y="20470"/>
                  <a:pt x="15456" y="19599"/>
                  <a:pt x="17227" y="18025"/>
                </a:cubicBezTo>
                <a:close/>
              </a:path>
            </a:pathLst>
          </a:custGeom>
          <a:solidFill>
            <a:srgbClr val="FF5B5B">
              <a:alpha val="54901"/>
            </a:srgbClr>
          </a:solidFill>
          <a:ln w="9525">
            <a:solidFill>
              <a:schemeClr val="accent2"/>
            </a:solidFill>
            <a:miter lim="800000"/>
            <a:headEnd/>
            <a:tailEnd/>
          </a:ln>
        </p:spPr>
        <p:txBody>
          <a:bodyPr wrap="none" anchor="ctr"/>
          <a:lstStyle/>
          <a:p>
            <a:endParaRPr lang="en-US" dirty="0"/>
          </a:p>
        </p:txBody>
      </p:sp>
      <p:sp>
        <p:nvSpPr>
          <p:cNvPr id="8195" name="Rectangle 4"/>
          <p:cNvSpPr>
            <a:spLocks noGrp="1" noChangeArrowheads="1"/>
          </p:cNvSpPr>
          <p:nvPr>
            <p:ph type="title"/>
          </p:nvPr>
        </p:nvSpPr>
        <p:spPr>
          <a:xfrm>
            <a:off x="1219200" y="236538"/>
            <a:ext cx="7467600" cy="1143000"/>
          </a:xfrm>
        </p:spPr>
        <p:txBody>
          <a:bodyPr/>
          <a:lstStyle/>
          <a:p>
            <a:r>
              <a:rPr lang="en-US" dirty="0"/>
              <a:t>An IRWM Plan is not…</a:t>
            </a:r>
          </a:p>
        </p:txBody>
      </p:sp>
      <p:sp>
        <p:nvSpPr>
          <p:cNvPr id="8196" name="Rectangle 7"/>
          <p:cNvSpPr>
            <a:spLocks noChangeArrowheads="1"/>
          </p:cNvSpPr>
          <p:nvPr/>
        </p:nvSpPr>
        <p:spPr bwMode="auto">
          <a:xfrm>
            <a:off x="1006647" y="1606902"/>
            <a:ext cx="7467600" cy="4508932"/>
          </a:xfrm>
          <a:prstGeom prst="rect">
            <a:avLst/>
          </a:prstGeom>
          <a:noFill/>
          <a:ln w="9525">
            <a:noFill/>
            <a:miter lim="800000"/>
            <a:headEnd/>
            <a:tailEnd/>
          </a:ln>
        </p:spPr>
        <p:txBody>
          <a:bodyPr/>
          <a:lstStyle/>
          <a:p>
            <a:pPr marL="342900" indent="-342900">
              <a:spcBef>
                <a:spcPct val="20000"/>
              </a:spcBef>
              <a:buClr>
                <a:srgbClr val="FFC000"/>
              </a:buClr>
              <a:buSzPct val="90000"/>
              <a:buFont typeface="Arial" charset="0"/>
              <a:buChar char="•"/>
            </a:pPr>
            <a:r>
              <a:rPr lang="en-US" sz="3200" dirty="0"/>
              <a:t>A substitute for local planning</a:t>
            </a:r>
          </a:p>
          <a:p>
            <a:pPr marL="342900" indent="-342900">
              <a:spcBef>
                <a:spcPct val="20000"/>
              </a:spcBef>
              <a:buClr>
                <a:srgbClr val="FFC000"/>
              </a:buClr>
              <a:buSzPct val="90000"/>
              <a:buFont typeface="Arial" charset="0"/>
              <a:buChar char="•"/>
            </a:pPr>
            <a:endParaRPr lang="en-US" sz="2400" dirty="0"/>
          </a:p>
          <a:p>
            <a:pPr marL="342900" indent="-342900">
              <a:spcBef>
                <a:spcPct val="20000"/>
              </a:spcBef>
              <a:buClr>
                <a:srgbClr val="FFC000"/>
              </a:buClr>
              <a:buSzPct val="90000"/>
              <a:buFont typeface="Arial" charset="0"/>
              <a:buChar char="•"/>
            </a:pPr>
            <a:r>
              <a:rPr lang="en-US" sz="3200" dirty="0"/>
              <a:t>A decrease in agency responsibilities or autonomy</a:t>
            </a:r>
          </a:p>
          <a:p>
            <a:pPr marL="342900" indent="-342900">
              <a:spcBef>
                <a:spcPct val="20000"/>
              </a:spcBef>
              <a:buClr>
                <a:srgbClr val="FFC000"/>
              </a:buClr>
              <a:buSzPct val="90000"/>
              <a:buFont typeface="Arial" charset="0"/>
              <a:buChar char="•"/>
            </a:pPr>
            <a:endParaRPr lang="en-US" sz="2400" dirty="0"/>
          </a:p>
          <a:p>
            <a:pPr marL="342900" indent="-342900">
              <a:spcBef>
                <a:spcPct val="20000"/>
              </a:spcBef>
              <a:buClr>
                <a:srgbClr val="FFC000"/>
              </a:buClr>
              <a:buSzPct val="90000"/>
              <a:buFont typeface="Arial" charset="0"/>
              <a:buChar char="•"/>
            </a:pPr>
            <a:r>
              <a:rPr lang="en-US" sz="3200" dirty="0"/>
              <a:t>A policy document</a:t>
            </a:r>
          </a:p>
          <a:p>
            <a:pPr marL="342900" indent="-342900">
              <a:spcBef>
                <a:spcPct val="20000"/>
              </a:spcBef>
              <a:buClr>
                <a:srgbClr val="FFC000"/>
              </a:buClr>
              <a:buSzPct val="90000"/>
              <a:buFont typeface="Arial" charset="0"/>
              <a:buChar char="•"/>
            </a:pPr>
            <a:endParaRPr lang="en-US" sz="2400" dirty="0"/>
          </a:p>
          <a:p>
            <a:pPr marL="342900" indent="-342900">
              <a:spcBef>
                <a:spcPct val="20000"/>
              </a:spcBef>
              <a:buClr>
                <a:srgbClr val="FFC000"/>
              </a:buClr>
              <a:buSzPct val="90000"/>
              <a:buFont typeface="Arial" charset="0"/>
              <a:buChar char="•"/>
            </a:pPr>
            <a:r>
              <a:rPr lang="en-US" sz="3200" dirty="0"/>
              <a:t>Comprehensive project documentation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normAutofit fontScale="90000"/>
          </a:bodyPr>
          <a:lstStyle/>
          <a:p>
            <a:r>
              <a:rPr lang="en-US" dirty="0"/>
              <a:t>IRWM Funding Areas Coincide with State Hydrologic Regions</a:t>
            </a:r>
          </a:p>
        </p:txBody>
      </p:sp>
      <p:pic>
        <p:nvPicPr>
          <p:cNvPr id="5" name="Content Placeholder 4">
            <a:extLst>
              <a:ext uri="{FF2B5EF4-FFF2-40B4-BE49-F238E27FC236}">
                <a16:creationId xmlns:a16="http://schemas.microsoft.com/office/drawing/2014/main" id="{1748ABBB-C506-4CE4-BF3E-3FECBC6A55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976" y="1521543"/>
            <a:ext cx="4984564" cy="48006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Prioritized Project List</a:t>
            </a:r>
          </a:p>
        </p:txBody>
      </p:sp>
      <p:graphicFrame>
        <p:nvGraphicFramePr>
          <p:cNvPr id="3" name="Table 2"/>
          <p:cNvGraphicFramePr>
            <a:graphicFrameLocks noGrp="1"/>
          </p:cNvGraphicFramePr>
          <p:nvPr>
            <p:extLst>
              <p:ext uri="{D42A27DB-BD31-4B8C-83A1-F6EECF244321}">
                <p14:modId xmlns:p14="http://schemas.microsoft.com/office/powerpoint/2010/main" val="2873408402"/>
              </p:ext>
            </p:extLst>
          </p:nvPr>
        </p:nvGraphicFramePr>
        <p:xfrm>
          <a:off x="240632" y="1568919"/>
          <a:ext cx="8736220" cy="3302857"/>
        </p:xfrm>
        <a:graphic>
          <a:graphicData uri="http://schemas.openxmlformats.org/drawingml/2006/table">
            <a:tbl>
              <a:tblPr>
                <a:tableStyleId>{5C22544A-7EE6-4342-B048-85BDC9FD1C3A}</a:tableStyleId>
              </a:tblPr>
              <a:tblGrid>
                <a:gridCol w="717589">
                  <a:extLst>
                    <a:ext uri="{9D8B030D-6E8A-4147-A177-3AD203B41FA5}">
                      <a16:colId xmlns:a16="http://schemas.microsoft.com/office/drawing/2014/main" val="20000"/>
                    </a:ext>
                  </a:extLst>
                </a:gridCol>
                <a:gridCol w="4643209">
                  <a:extLst>
                    <a:ext uri="{9D8B030D-6E8A-4147-A177-3AD203B41FA5}">
                      <a16:colId xmlns:a16="http://schemas.microsoft.com/office/drawing/2014/main" val="20001"/>
                    </a:ext>
                  </a:extLst>
                </a:gridCol>
                <a:gridCol w="2561311">
                  <a:extLst>
                    <a:ext uri="{9D8B030D-6E8A-4147-A177-3AD203B41FA5}">
                      <a16:colId xmlns:a16="http://schemas.microsoft.com/office/drawing/2014/main" val="20002"/>
                    </a:ext>
                  </a:extLst>
                </a:gridCol>
                <a:gridCol w="814111">
                  <a:extLst>
                    <a:ext uri="{9D8B030D-6E8A-4147-A177-3AD203B41FA5}">
                      <a16:colId xmlns:a16="http://schemas.microsoft.com/office/drawing/2014/main" val="20003"/>
                    </a:ext>
                  </a:extLst>
                </a:gridCol>
              </a:tblGrid>
              <a:tr h="309042">
                <a:tc>
                  <a:txBody>
                    <a:bodyPr/>
                    <a:lstStyle/>
                    <a:p>
                      <a:pPr algn="ctr" fontAlgn="b"/>
                      <a:r>
                        <a:rPr lang="en-US" sz="1600" b="1" u="none" strike="noStrike" dirty="0">
                          <a:effectLst/>
                        </a:rPr>
                        <a:t>ID No.</a:t>
                      </a:r>
                      <a:endParaRPr lang="en-US" sz="1600" b="1" i="0" u="none" strike="noStrike" dirty="0">
                        <a:solidFill>
                          <a:srgbClr val="000000"/>
                        </a:solidFill>
                        <a:effectLst/>
                        <a:latin typeface="Calibri"/>
                      </a:endParaRPr>
                    </a:p>
                  </a:txBody>
                  <a:tcPr marL="6904" marR="6904" marT="6904" marB="0" anchor="b"/>
                </a:tc>
                <a:tc>
                  <a:txBody>
                    <a:bodyPr/>
                    <a:lstStyle/>
                    <a:p>
                      <a:pPr algn="l" fontAlgn="b"/>
                      <a:r>
                        <a:rPr lang="en-US" sz="1600" b="1" u="none" strike="noStrike" dirty="0">
                          <a:effectLst/>
                        </a:rPr>
                        <a:t>Project Name</a:t>
                      </a:r>
                      <a:endParaRPr lang="en-US" sz="1600" b="1" i="0" u="none" strike="noStrike" dirty="0">
                        <a:solidFill>
                          <a:srgbClr val="000000"/>
                        </a:solidFill>
                        <a:effectLst/>
                        <a:latin typeface="Calibri"/>
                      </a:endParaRPr>
                    </a:p>
                  </a:txBody>
                  <a:tcPr marL="6904" marR="6904" marT="6904" marB="0" anchor="b"/>
                </a:tc>
                <a:tc>
                  <a:txBody>
                    <a:bodyPr/>
                    <a:lstStyle/>
                    <a:p>
                      <a:pPr algn="l" fontAlgn="b"/>
                      <a:r>
                        <a:rPr lang="en-US" sz="1600" b="1" i="0" u="none" strike="noStrike" dirty="0">
                          <a:solidFill>
                            <a:srgbClr val="000000"/>
                          </a:solidFill>
                          <a:effectLst/>
                          <a:latin typeface="Calibri"/>
                        </a:rPr>
                        <a:t>Primary Contact Agency</a:t>
                      </a:r>
                    </a:p>
                  </a:txBody>
                  <a:tcPr marL="6904" marR="6904" marT="6904" marB="0" anchor="b"/>
                </a:tc>
                <a:tc>
                  <a:txBody>
                    <a:bodyPr/>
                    <a:lstStyle/>
                    <a:p>
                      <a:pPr algn="ctr" fontAlgn="b"/>
                      <a:r>
                        <a:rPr lang="en-US" sz="1600" b="1" u="none" strike="noStrike" dirty="0">
                          <a:effectLst/>
                        </a:rPr>
                        <a:t>Score</a:t>
                      </a:r>
                      <a:endParaRPr lang="en-US" sz="1600" b="1" i="0" u="none" strike="noStrike" dirty="0">
                        <a:solidFill>
                          <a:srgbClr val="000000"/>
                        </a:solidFill>
                        <a:effectLst/>
                        <a:latin typeface="Calibri"/>
                      </a:endParaRPr>
                    </a:p>
                  </a:txBody>
                  <a:tcPr marL="6904" marR="6904" marT="6904" marB="0" anchor="b"/>
                </a:tc>
                <a:extLst>
                  <a:ext uri="{0D108BD9-81ED-4DB2-BD59-A6C34878D82A}">
                    <a16:rowId xmlns:a16="http://schemas.microsoft.com/office/drawing/2014/main" val="10000"/>
                  </a:ext>
                </a:extLst>
              </a:tr>
              <a:tr h="272165">
                <a:tc>
                  <a:txBody>
                    <a:bodyPr/>
                    <a:lstStyle/>
                    <a:p>
                      <a:pPr algn="ctr" fontAlgn="b"/>
                      <a:r>
                        <a:rPr lang="en-US" sz="1400" b="0" i="0" u="none" strike="noStrike" dirty="0">
                          <a:solidFill>
                            <a:srgbClr val="000000"/>
                          </a:solidFill>
                          <a:effectLst/>
                          <a:latin typeface="Calibri" panose="020F0502020204030204" pitchFamily="34" charset="0"/>
                        </a:rPr>
                        <a:t>1429</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Mustang Creek MAR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Eastside Water District</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3.52</a:t>
                      </a:r>
                    </a:p>
                  </a:txBody>
                  <a:tcPr marL="9525" marR="9525" marT="9525" marB="0" anchor="b"/>
                </a:tc>
                <a:extLst>
                  <a:ext uri="{0D108BD9-81ED-4DB2-BD59-A6C34878D82A}">
                    <a16:rowId xmlns:a16="http://schemas.microsoft.com/office/drawing/2014/main" val="10001"/>
                  </a:ext>
                </a:extLst>
              </a:tr>
              <a:tr h="272165">
                <a:tc>
                  <a:txBody>
                    <a:bodyPr/>
                    <a:lstStyle/>
                    <a:p>
                      <a:pPr algn="ctr" fontAlgn="b"/>
                      <a:r>
                        <a:rPr lang="en-US" sz="1400" b="0" i="0" u="none" strike="noStrike" dirty="0">
                          <a:solidFill>
                            <a:srgbClr val="000000"/>
                          </a:solidFill>
                          <a:effectLst/>
                          <a:latin typeface="Calibri" panose="020F0502020204030204" pitchFamily="34" charset="0"/>
                        </a:rPr>
                        <a:t>1427</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Rouse Lake Managed Aquifer Recharge (MAR)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Eastside Water District</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3.23</a:t>
                      </a:r>
                    </a:p>
                  </a:txBody>
                  <a:tcPr marL="9525" marR="9525" marT="9525" marB="0" anchor="b"/>
                </a:tc>
                <a:extLst>
                  <a:ext uri="{0D108BD9-81ED-4DB2-BD59-A6C34878D82A}">
                    <a16:rowId xmlns:a16="http://schemas.microsoft.com/office/drawing/2014/main" val="4035100928"/>
                  </a:ext>
                </a:extLst>
              </a:tr>
              <a:tr h="272165">
                <a:tc>
                  <a:txBody>
                    <a:bodyPr/>
                    <a:lstStyle/>
                    <a:p>
                      <a:pPr algn="ctr" fontAlgn="b"/>
                      <a:r>
                        <a:rPr lang="en-US" sz="1400" b="0" i="0" u="none" strike="noStrike">
                          <a:solidFill>
                            <a:srgbClr val="000000"/>
                          </a:solidFill>
                          <a:effectLst/>
                          <a:latin typeface="Calibri" panose="020F0502020204030204" pitchFamily="34" charset="0"/>
                        </a:rPr>
                        <a:t>1319</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North Valley Regional Recycled Water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Turlock</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2.81</a:t>
                      </a:r>
                    </a:p>
                  </a:txBody>
                  <a:tcPr marL="9525" marR="9525" marT="9525" marB="0" anchor="b"/>
                </a:tc>
                <a:extLst>
                  <a:ext uri="{0D108BD9-81ED-4DB2-BD59-A6C34878D82A}">
                    <a16:rowId xmlns:a16="http://schemas.microsoft.com/office/drawing/2014/main" val="3156093121"/>
                  </a:ext>
                </a:extLst>
              </a:tr>
              <a:tr h="272165">
                <a:tc>
                  <a:txBody>
                    <a:bodyPr/>
                    <a:lstStyle/>
                    <a:p>
                      <a:pPr algn="ctr" fontAlgn="b"/>
                      <a:r>
                        <a:rPr lang="en-US" sz="1400" b="0" i="0" u="none" strike="noStrike" dirty="0">
                          <a:solidFill>
                            <a:srgbClr val="000000"/>
                          </a:solidFill>
                          <a:effectLst/>
                          <a:latin typeface="Calibri" panose="020F0502020204030204" pitchFamily="34" charset="0"/>
                        </a:rPr>
                        <a:t>1312</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SRWA Regional Surface Water Supply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Turlock</a:t>
                      </a:r>
                    </a:p>
                  </a:txBody>
                  <a:tcPr marL="9525" marR="9525" marT="9525" marB="0" anchor="b"/>
                </a:tc>
                <a:tc>
                  <a:txBody>
                    <a:bodyPr/>
                    <a:lstStyle/>
                    <a:p>
                      <a:pPr algn="ctr" fontAlgn="b"/>
                      <a:r>
                        <a:rPr lang="en-US" sz="1400" b="0" i="0" u="none" strike="noStrike">
                          <a:solidFill>
                            <a:srgbClr val="000000"/>
                          </a:solidFill>
                          <a:effectLst/>
                          <a:latin typeface="Calibri" panose="020F0502020204030204" pitchFamily="34" charset="0"/>
                        </a:rPr>
                        <a:t>2.46</a:t>
                      </a:r>
                    </a:p>
                  </a:txBody>
                  <a:tcPr marL="9525" marR="9525" marT="9525" marB="0" anchor="b"/>
                </a:tc>
                <a:extLst>
                  <a:ext uri="{0D108BD9-81ED-4DB2-BD59-A6C34878D82A}">
                    <a16:rowId xmlns:a16="http://schemas.microsoft.com/office/drawing/2014/main" val="4172515516"/>
                  </a:ext>
                </a:extLst>
              </a:tr>
              <a:tr h="272165">
                <a:tc>
                  <a:txBody>
                    <a:bodyPr/>
                    <a:lstStyle/>
                    <a:p>
                      <a:pPr algn="ctr" fontAlgn="b"/>
                      <a:r>
                        <a:rPr lang="en-US" sz="1400" b="0" i="0" u="none" strike="noStrike" dirty="0">
                          <a:solidFill>
                            <a:srgbClr val="000000"/>
                          </a:solidFill>
                          <a:effectLst/>
                          <a:latin typeface="Calibri" panose="020F0502020204030204" pitchFamily="34" charset="0"/>
                        </a:rPr>
                        <a:t>1359</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Dos Rios Floodplain and Riparian Habitat Restoration</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River Partners</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1.57</a:t>
                      </a:r>
                    </a:p>
                  </a:txBody>
                  <a:tcPr marL="9525" marR="9525" marT="9525" marB="0" anchor="b"/>
                </a:tc>
                <a:extLst>
                  <a:ext uri="{0D108BD9-81ED-4DB2-BD59-A6C34878D82A}">
                    <a16:rowId xmlns:a16="http://schemas.microsoft.com/office/drawing/2014/main" val="116714997"/>
                  </a:ext>
                </a:extLst>
              </a:tr>
              <a:tr h="272165">
                <a:tc>
                  <a:txBody>
                    <a:bodyPr/>
                    <a:lstStyle/>
                    <a:p>
                      <a:pPr algn="ctr" fontAlgn="b"/>
                      <a:r>
                        <a:rPr lang="en-US" sz="1400" b="0" i="0" u="none" strike="noStrike" dirty="0">
                          <a:solidFill>
                            <a:srgbClr val="000000"/>
                          </a:solidFill>
                          <a:effectLst/>
                          <a:latin typeface="Calibri" panose="020F0502020204030204" pitchFamily="34" charset="0"/>
                        </a:rPr>
                        <a:t>1340</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Regional Surface Water Treatment Plant Pipeline Turnout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Hughson</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1.46</a:t>
                      </a:r>
                    </a:p>
                  </a:txBody>
                  <a:tcPr marL="9525" marR="9525" marT="9525" marB="0" anchor="b"/>
                </a:tc>
                <a:extLst>
                  <a:ext uri="{0D108BD9-81ED-4DB2-BD59-A6C34878D82A}">
                    <a16:rowId xmlns:a16="http://schemas.microsoft.com/office/drawing/2014/main" val="883554553"/>
                  </a:ext>
                </a:extLst>
              </a:tr>
              <a:tr h="272165">
                <a:tc>
                  <a:txBody>
                    <a:bodyPr/>
                    <a:lstStyle/>
                    <a:p>
                      <a:pPr algn="ctr" fontAlgn="b"/>
                      <a:r>
                        <a:rPr lang="en-US" sz="1400" b="0" i="0" u="none" strike="noStrike" dirty="0">
                          <a:solidFill>
                            <a:srgbClr val="000000"/>
                          </a:solidFill>
                          <a:effectLst/>
                          <a:latin typeface="Calibri" panose="020F0502020204030204" pitchFamily="34" charset="0"/>
                        </a:rPr>
                        <a:t>1460</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Catherine Everett Park Cross Connection Elimination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1.38</a:t>
                      </a:r>
                    </a:p>
                  </a:txBody>
                  <a:tcPr marL="9525" marR="9525" marT="9525" marB="0" anchor="b"/>
                </a:tc>
                <a:extLst>
                  <a:ext uri="{0D108BD9-81ED-4DB2-BD59-A6C34878D82A}">
                    <a16:rowId xmlns:a16="http://schemas.microsoft.com/office/drawing/2014/main" val="3685272835"/>
                  </a:ext>
                </a:extLst>
              </a:tr>
              <a:tr h="272165">
                <a:tc>
                  <a:txBody>
                    <a:bodyPr/>
                    <a:lstStyle/>
                    <a:p>
                      <a:pPr algn="ctr" fontAlgn="b"/>
                      <a:r>
                        <a:rPr lang="en-US" sz="1400" b="0" i="0" u="none" strike="noStrike" dirty="0">
                          <a:solidFill>
                            <a:srgbClr val="000000"/>
                          </a:solidFill>
                          <a:effectLst/>
                          <a:latin typeface="Calibri" panose="020F0502020204030204" pitchFamily="34" charset="0"/>
                        </a:rPr>
                        <a:t>1461</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JM Pike Park Cross Connection Elimination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1.35</a:t>
                      </a:r>
                    </a:p>
                  </a:txBody>
                  <a:tcPr marL="9525" marR="9525" marT="9525" marB="0" anchor="b"/>
                </a:tc>
                <a:extLst>
                  <a:ext uri="{0D108BD9-81ED-4DB2-BD59-A6C34878D82A}">
                    <a16:rowId xmlns:a16="http://schemas.microsoft.com/office/drawing/2014/main" val="10002"/>
                  </a:ext>
                </a:extLst>
              </a:tr>
              <a:tr h="272165">
                <a:tc>
                  <a:txBody>
                    <a:bodyPr/>
                    <a:lstStyle/>
                    <a:p>
                      <a:pPr algn="ctr" fontAlgn="b"/>
                      <a:r>
                        <a:rPr lang="en-US" sz="1400" b="0" i="0" u="none" strike="noStrike" dirty="0">
                          <a:solidFill>
                            <a:srgbClr val="000000"/>
                          </a:solidFill>
                          <a:effectLst/>
                          <a:latin typeface="Calibri" panose="020F0502020204030204" pitchFamily="34" charset="0"/>
                        </a:rPr>
                        <a:t>1416</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East Stanislaus Watershed Outreach and Education</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Tuolumne River Trust</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1.33</a:t>
                      </a:r>
                    </a:p>
                  </a:txBody>
                  <a:tcPr marL="9525" marR="9525" marT="9525" marB="0" anchor="b"/>
                </a:tc>
                <a:extLst>
                  <a:ext uri="{0D108BD9-81ED-4DB2-BD59-A6C34878D82A}">
                    <a16:rowId xmlns:a16="http://schemas.microsoft.com/office/drawing/2014/main" val="10003"/>
                  </a:ext>
                </a:extLst>
              </a:tr>
              <a:tr h="272165">
                <a:tc>
                  <a:txBody>
                    <a:bodyPr/>
                    <a:lstStyle/>
                    <a:p>
                      <a:pPr algn="ctr" fontAlgn="b"/>
                      <a:r>
                        <a:rPr lang="en-US" sz="1400" b="0" i="0" u="none" strike="noStrike" dirty="0">
                          <a:solidFill>
                            <a:srgbClr val="000000"/>
                          </a:solidFill>
                          <a:effectLst/>
                          <a:latin typeface="Calibri" panose="020F0502020204030204" pitchFamily="34" charset="0"/>
                        </a:rPr>
                        <a:t>1349</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Regional Water Needs Assessment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1.27</a:t>
                      </a:r>
                    </a:p>
                  </a:txBody>
                  <a:tcPr marL="9525" marR="9525" marT="9525" marB="0" anchor="b"/>
                </a:tc>
                <a:extLst>
                  <a:ext uri="{0D108BD9-81ED-4DB2-BD59-A6C34878D82A}">
                    <a16:rowId xmlns:a16="http://schemas.microsoft.com/office/drawing/2014/main" val="10004"/>
                  </a:ext>
                </a:extLst>
              </a:tr>
              <a:tr h="272165">
                <a:tc>
                  <a:txBody>
                    <a:bodyPr/>
                    <a:lstStyle/>
                    <a:p>
                      <a:pPr algn="ctr" fontAlgn="b"/>
                      <a:r>
                        <a:rPr lang="en-US" sz="1400" b="0" i="0" u="none" strike="noStrike" dirty="0">
                          <a:solidFill>
                            <a:srgbClr val="000000"/>
                          </a:solidFill>
                          <a:effectLst/>
                          <a:latin typeface="Calibri" panose="020F0502020204030204" pitchFamily="34" charset="0"/>
                        </a:rPr>
                        <a:t>1362</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Tuolumne River Non-Motorized Boat Launch</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Waterford</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1.22</a:t>
                      </a: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21943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Prioritized Project List</a:t>
            </a:r>
          </a:p>
        </p:txBody>
      </p:sp>
      <p:graphicFrame>
        <p:nvGraphicFramePr>
          <p:cNvPr id="3" name="Table 2"/>
          <p:cNvGraphicFramePr>
            <a:graphicFrameLocks noGrp="1"/>
          </p:cNvGraphicFramePr>
          <p:nvPr>
            <p:extLst>
              <p:ext uri="{D42A27DB-BD31-4B8C-83A1-F6EECF244321}">
                <p14:modId xmlns:p14="http://schemas.microsoft.com/office/powerpoint/2010/main" val="1034962571"/>
              </p:ext>
            </p:extLst>
          </p:nvPr>
        </p:nvGraphicFramePr>
        <p:xfrm>
          <a:off x="240632" y="1568919"/>
          <a:ext cx="8785380" cy="3781471"/>
        </p:xfrm>
        <a:graphic>
          <a:graphicData uri="http://schemas.openxmlformats.org/drawingml/2006/table">
            <a:tbl>
              <a:tblPr>
                <a:tableStyleId>{5C22544A-7EE6-4342-B048-85BDC9FD1C3A}</a:tableStyleId>
              </a:tblPr>
              <a:tblGrid>
                <a:gridCol w="721627">
                  <a:extLst>
                    <a:ext uri="{9D8B030D-6E8A-4147-A177-3AD203B41FA5}">
                      <a16:colId xmlns:a16="http://schemas.microsoft.com/office/drawing/2014/main" val="20000"/>
                    </a:ext>
                  </a:extLst>
                </a:gridCol>
                <a:gridCol w="4799444">
                  <a:extLst>
                    <a:ext uri="{9D8B030D-6E8A-4147-A177-3AD203B41FA5}">
                      <a16:colId xmlns:a16="http://schemas.microsoft.com/office/drawing/2014/main" val="20001"/>
                    </a:ext>
                  </a:extLst>
                </a:gridCol>
                <a:gridCol w="2585884">
                  <a:extLst>
                    <a:ext uri="{9D8B030D-6E8A-4147-A177-3AD203B41FA5}">
                      <a16:colId xmlns:a16="http://schemas.microsoft.com/office/drawing/2014/main" val="20002"/>
                    </a:ext>
                  </a:extLst>
                </a:gridCol>
                <a:gridCol w="678425">
                  <a:extLst>
                    <a:ext uri="{9D8B030D-6E8A-4147-A177-3AD203B41FA5}">
                      <a16:colId xmlns:a16="http://schemas.microsoft.com/office/drawing/2014/main" val="20003"/>
                    </a:ext>
                  </a:extLst>
                </a:gridCol>
              </a:tblGrid>
              <a:tr h="246888">
                <a:tc>
                  <a:txBody>
                    <a:bodyPr/>
                    <a:lstStyle/>
                    <a:p>
                      <a:pPr algn="ctr" fontAlgn="b"/>
                      <a:r>
                        <a:rPr lang="en-US" sz="1600" b="1" u="none" strike="noStrike" dirty="0">
                          <a:effectLst/>
                        </a:rPr>
                        <a:t>ID No.</a:t>
                      </a:r>
                      <a:endParaRPr lang="en-US" sz="1600" b="1" i="0" u="none" strike="noStrike" dirty="0">
                        <a:solidFill>
                          <a:srgbClr val="000000"/>
                        </a:solidFill>
                        <a:effectLst/>
                        <a:latin typeface="Calibri"/>
                      </a:endParaRPr>
                    </a:p>
                  </a:txBody>
                  <a:tcPr marL="6904" marR="6904" marT="6904" marB="0" anchor="b"/>
                </a:tc>
                <a:tc>
                  <a:txBody>
                    <a:bodyPr/>
                    <a:lstStyle/>
                    <a:p>
                      <a:pPr algn="l" fontAlgn="b"/>
                      <a:r>
                        <a:rPr lang="en-US" sz="1600" b="1" u="none" strike="noStrike" dirty="0">
                          <a:effectLst/>
                        </a:rPr>
                        <a:t>Project Name</a:t>
                      </a:r>
                      <a:endParaRPr lang="en-US" sz="1600" b="1" i="0" u="none" strike="noStrike" dirty="0">
                        <a:solidFill>
                          <a:srgbClr val="000000"/>
                        </a:solidFill>
                        <a:effectLst/>
                        <a:latin typeface="Calibri"/>
                      </a:endParaRPr>
                    </a:p>
                  </a:txBody>
                  <a:tcPr marL="6904" marR="6904" marT="6904" marB="0" anchor="b"/>
                </a:tc>
                <a:tc>
                  <a:txBody>
                    <a:bodyPr/>
                    <a:lstStyle/>
                    <a:p>
                      <a:pPr algn="l" fontAlgn="b"/>
                      <a:r>
                        <a:rPr lang="en-US" sz="1600" b="1" u="none" strike="noStrike" dirty="0">
                          <a:effectLst/>
                        </a:rPr>
                        <a:t>Primary Contact Agency</a:t>
                      </a:r>
                      <a:endParaRPr lang="en-US" sz="1600" b="1" i="0" u="none" strike="noStrike" dirty="0">
                        <a:solidFill>
                          <a:srgbClr val="000000"/>
                        </a:solidFill>
                        <a:effectLst/>
                        <a:latin typeface="Calibri"/>
                      </a:endParaRPr>
                    </a:p>
                  </a:txBody>
                  <a:tcPr marL="6904" marR="6904" marT="6904" marB="0" anchor="b"/>
                </a:tc>
                <a:tc>
                  <a:txBody>
                    <a:bodyPr/>
                    <a:lstStyle/>
                    <a:p>
                      <a:pPr algn="ctr" fontAlgn="b"/>
                      <a:r>
                        <a:rPr lang="en-US" sz="1600" b="1" u="none" strike="noStrike" dirty="0">
                          <a:effectLst/>
                        </a:rPr>
                        <a:t>Score</a:t>
                      </a:r>
                      <a:endParaRPr lang="en-US" sz="1600" b="1" i="0" u="none" strike="noStrike" dirty="0">
                        <a:solidFill>
                          <a:srgbClr val="000000"/>
                        </a:solidFill>
                        <a:effectLst/>
                        <a:latin typeface="Calibri"/>
                      </a:endParaRPr>
                    </a:p>
                  </a:txBody>
                  <a:tcPr marL="6904" marR="6904" marT="6904" marB="0" anchor="b"/>
                </a:tc>
                <a:extLst>
                  <a:ext uri="{0D108BD9-81ED-4DB2-BD59-A6C34878D82A}">
                    <a16:rowId xmlns:a16="http://schemas.microsoft.com/office/drawing/2014/main" val="10000"/>
                  </a:ext>
                </a:extLst>
              </a:tr>
              <a:tr h="246888">
                <a:tc>
                  <a:txBody>
                    <a:bodyPr/>
                    <a:lstStyle/>
                    <a:p>
                      <a:pPr algn="ctr" fontAlgn="b"/>
                      <a:r>
                        <a:rPr lang="en-US" sz="1400" b="0" i="0" u="none" strike="noStrike" dirty="0">
                          <a:solidFill>
                            <a:srgbClr val="000000"/>
                          </a:solidFill>
                          <a:effectLst/>
                          <a:latin typeface="Calibri" panose="020F0502020204030204" pitchFamily="34" charset="0"/>
                        </a:rPr>
                        <a:t>1466</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Tuolumne River Regional Park</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1.06</a:t>
                      </a:r>
                    </a:p>
                  </a:txBody>
                  <a:tcPr marL="9525" marR="9525" marT="9525" marB="0" anchor="b"/>
                </a:tc>
                <a:extLst>
                  <a:ext uri="{0D108BD9-81ED-4DB2-BD59-A6C34878D82A}">
                    <a16:rowId xmlns:a16="http://schemas.microsoft.com/office/drawing/2014/main" val="10006"/>
                  </a:ext>
                </a:extLst>
              </a:tr>
              <a:tr h="246888">
                <a:tc>
                  <a:txBody>
                    <a:bodyPr/>
                    <a:lstStyle/>
                    <a:p>
                      <a:pPr algn="ctr" fontAlgn="b"/>
                      <a:r>
                        <a:rPr lang="en-US" sz="1400" b="0" i="0" u="none" strike="noStrike" dirty="0">
                          <a:solidFill>
                            <a:srgbClr val="000000"/>
                          </a:solidFill>
                          <a:effectLst/>
                          <a:latin typeface="Calibri" panose="020F0502020204030204" pitchFamily="34" charset="0"/>
                        </a:rPr>
                        <a:t>1305</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Non-Potable Water System</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Hughson</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9525" marR="9525" marT="9525" marB="0" anchor="b"/>
                </a:tc>
                <a:extLst>
                  <a:ext uri="{0D108BD9-81ED-4DB2-BD59-A6C34878D82A}">
                    <a16:rowId xmlns:a16="http://schemas.microsoft.com/office/drawing/2014/main" val="10007"/>
                  </a:ext>
                </a:extLst>
              </a:tr>
              <a:tr h="246888">
                <a:tc>
                  <a:txBody>
                    <a:bodyPr/>
                    <a:lstStyle/>
                    <a:p>
                      <a:pPr algn="ctr" fontAlgn="b"/>
                      <a:r>
                        <a:rPr lang="en-US" sz="1400" b="0" i="0" u="none" strike="noStrike">
                          <a:solidFill>
                            <a:srgbClr val="000000"/>
                          </a:solidFill>
                          <a:effectLst/>
                          <a:latin typeface="Calibri" panose="020F0502020204030204" pitchFamily="34" charset="0"/>
                        </a:rPr>
                        <a:t>1331</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7th Street Low Impact Development (LID) Storm Drainage Improvements</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Hughson</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1.01</a:t>
                      </a:r>
                    </a:p>
                  </a:txBody>
                  <a:tcPr marL="9525" marR="9525" marT="9525" marB="0" anchor="b"/>
                </a:tc>
                <a:extLst>
                  <a:ext uri="{0D108BD9-81ED-4DB2-BD59-A6C34878D82A}">
                    <a16:rowId xmlns:a16="http://schemas.microsoft.com/office/drawing/2014/main" val="10008"/>
                  </a:ext>
                </a:extLst>
              </a:tr>
              <a:tr h="246888">
                <a:tc>
                  <a:txBody>
                    <a:bodyPr/>
                    <a:lstStyle/>
                    <a:p>
                      <a:pPr algn="ctr" fontAlgn="b"/>
                      <a:r>
                        <a:rPr lang="en-US" sz="1400" b="0" i="0" u="none" strike="noStrike" dirty="0">
                          <a:solidFill>
                            <a:srgbClr val="000000"/>
                          </a:solidFill>
                          <a:effectLst/>
                          <a:latin typeface="Calibri" panose="020F0502020204030204" pitchFamily="34" charset="0"/>
                        </a:rPr>
                        <a:t>1467</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TRRP - Carpenter Road/West Modesto Flood Management and Park Development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0.92</a:t>
                      </a:r>
                    </a:p>
                  </a:txBody>
                  <a:tcPr marL="9525" marR="9525" marT="9525" marB="0" anchor="b"/>
                </a:tc>
                <a:extLst>
                  <a:ext uri="{0D108BD9-81ED-4DB2-BD59-A6C34878D82A}">
                    <a16:rowId xmlns:a16="http://schemas.microsoft.com/office/drawing/2014/main" val="10009"/>
                  </a:ext>
                </a:extLst>
              </a:tr>
              <a:tr h="246888">
                <a:tc>
                  <a:txBody>
                    <a:bodyPr/>
                    <a:lstStyle/>
                    <a:p>
                      <a:pPr algn="ctr" fontAlgn="b"/>
                      <a:r>
                        <a:rPr lang="en-US" sz="1400" b="0" i="0" u="none" strike="noStrike" dirty="0">
                          <a:solidFill>
                            <a:srgbClr val="000000"/>
                          </a:solidFill>
                          <a:effectLst/>
                          <a:latin typeface="Calibri" panose="020F0502020204030204" pitchFamily="34" charset="0"/>
                        </a:rPr>
                        <a:t>1325</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Modesto Area 2 Stormwater to Sanitary Sewer Cross-Connection Removal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0.87</a:t>
                      </a:r>
                    </a:p>
                  </a:txBody>
                  <a:tcPr marL="9525" marR="9525" marT="9525" marB="0" anchor="b"/>
                </a:tc>
                <a:extLst>
                  <a:ext uri="{0D108BD9-81ED-4DB2-BD59-A6C34878D82A}">
                    <a16:rowId xmlns:a16="http://schemas.microsoft.com/office/drawing/2014/main" val="10010"/>
                  </a:ext>
                </a:extLst>
              </a:tr>
              <a:tr h="246888">
                <a:tc>
                  <a:txBody>
                    <a:bodyPr/>
                    <a:lstStyle/>
                    <a:p>
                      <a:pPr algn="ctr" fontAlgn="b"/>
                      <a:r>
                        <a:rPr lang="en-US" sz="1400" b="0" i="0" u="none" strike="noStrike">
                          <a:solidFill>
                            <a:srgbClr val="000000"/>
                          </a:solidFill>
                          <a:effectLst/>
                          <a:latin typeface="Calibri" panose="020F0502020204030204" pitchFamily="34" charset="0"/>
                        </a:rPr>
                        <a:t>1346</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DAC and Native American Outreach and Technical Assistance</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0.87</a:t>
                      </a:r>
                    </a:p>
                  </a:txBody>
                  <a:tcPr marL="9525" marR="9525" marT="9525" marB="0" anchor="b"/>
                </a:tc>
                <a:extLst>
                  <a:ext uri="{0D108BD9-81ED-4DB2-BD59-A6C34878D82A}">
                    <a16:rowId xmlns:a16="http://schemas.microsoft.com/office/drawing/2014/main" val="10011"/>
                  </a:ext>
                </a:extLst>
              </a:tr>
              <a:tr h="246888">
                <a:tc>
                  <a:txBody>
                    <a:bodyPr/>
                    <a:lstStyle/>
                    <a:p>
                      <a:pPr algn="ctr" fontAlgn="b"/>
                      <a:r>
                        <a:rPr lang="en-US" sz="1400" b="0" i="0" u="none" strike="noStrike" dirty="0">
                          <a:solidFill>
                            <a:srgbClr val="000000"/>
                          </a:solidFill>
                          <a:effectLst/>
                          <a:latin typeface="Calibri" panose="020F0502020204030204" pitchFamily="34" charset="0"/>
                        </a:rPr>
                        <a:t>1455</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Sutter Wastewater Treatment Plant Relocation Project</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0.86</a:t>
                      </a:r>
                    </a:p>
                  </a:txBody>
                  <a:tcPr marL="9525" marR="9525" marT="9525" marB="0" anchor="b"/>
                </a:tc>
                <a:extLst>
                  <a:ext uri="{0D108BD9-81ED-4DB2-BD59-A6C34878D82A}">
                    <a16:rowId xmlns:a16="http://schemas.microsoft.com/office/drawing/2014/main" val="10012"/>
                  </a:ext>
                </a:extLst>
              </a:tr>
              <a:tr h="246888">
                <a:tc>
                  <a:txBody>
                    <a:bodyPr/>
                    <a:lstStyle/>
                    <a:p>
                      <a:pPr algn="ctr" fontAlgn="b"/>
                      <a:r>
                        <a:rPr lang="en-US" sz="1400" b="0" i="0" u="none" strike="noStrike" dirty="0">
                          <a:solidFill>
                            <a:srgbClr val="000000"/>
                          </a:solidFill>
                          <a:effectLst/>
                          <a:latin typeface="Calibri" panose="020F0502020204030204" pitchFamily="34" charset="0"/>
                        </a:rPr>
                        <a:t>1386</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South Modesto Infrastructure Efficiency Improvements</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0.85</a:t>
                      </a:r>
                    </a:p>
                  </a:txBody>
                  <a:tcPr marL="9525" marR="9525" marT="9525" marB="0" anchor="b"/>
                </a:tc>
                <a:extLst>
                  <a:ext uri="{0D108BD9-81ED-4DB2-BD59-A6C34878D82A}">
                    <a16:rowId xmlns:a16="http://schemas.microsoft.com/office/drawing/2014/main" val="10013"/>
                  </a:ext>
                </a:extLst>
              </a:tr>
              <a:tr h="246888">
                <a:tc>
                  <a:txBody>
                    <a:bodyPr/>
                    <a:lstStyle/>
                    <a:p>
                      <a:pPr algn="ctr" fontAlgn="b"/>
                      <a:r>
                        <a:rPr lang="en-US" sz="1400" b="0" i="0" u="none" strike="noStrike" dirty="0">
                          <a:solidFill>
                            <a:srgbClr val="000000"/>
                          </a:solidFill>
                          <a:effectLst/>
                          <a:latin typeface="Calibri" panose="020F0502020204030204" pitchFamily="34" charset="0"/>
                        </a:rPr>
                        <a:t>1351</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Dennett Dam Removal</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Tuolumne River Trust</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0.83</a:t>
                      </a:r>
                    </a:p>
                  </a:txBody>
                  <a:tcPr marL="9525" marR="9525" marT="9525" marB="0" anchor="b"/>
                </a:tc>
                <a:extLst>
                  <a:ext uri="{0D108BD9-81ED-4DB2-BD59-A6C34878D82A}">
                    <a16:rowId xmlns:a16="http://schemas.microsoft.com/office/drawing/2014/main" val="10014"/>
                  </a:ext>
                </a:extLst>
              </a:tr>
              <a:tr h="246888">
                <a:tc>
                  <a:txBody>
                    <a:bodyPr/>
                    <a:lstStyle/>
                    <a:p>
                      <a:pPr algn="ctr" fontAlgn="b"/>
                      <a:r>
                        <a:rPr lang="en-US" sz="1400" b="0" i="0" u="none" strike="noStrike" dirty="0">
                          <a:solidFill>
                            <a:srgbClr val="000000"/>
                          </a:solidFill>
                          <a:effectLst/>
                          <a:latin typeface="Calibri" panose="020F0502020204030204" pitchFamily="34" charset="0"/>
                        </a:rPr>
                        <a:t>1347</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Online Data Managment System</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0.73</a:t>
                      </a:r>
                    </a:p>
                  </a:txBody>
                  <a:tcPr marL="9525" marR="9525" marT="9525" marB="0" anchor="b"/>
                </a:tc>
                <a:extLst>
                  <a:ext uri="{0D108BD9-81ED-4DB2-BD59-A6C34878D82A}">
                    <a16:rowId xmlns:a16="http://schemas.microsoft.com/office/drawing/2014/main" val="10015"/>
                  </a:ext>
                </a:extLst>
              </a:tr>
              <a:tr h="246888">
                <a:tc>
                  <a:txBody>
                    <a:bodyPr/>
                    <a:lstStyle/>
                    <a:p>
                      <a:pPr algn="ctr" fontAlgn="b"/>
                      <a:r>
                        <a:rPr lang="en-US" sz="1400" b="0" i="0" u="none" strike="noStrike" dirty="0">
                          <a:solidFill>
                            <a:srgbClr val="000000"/>
                          </a:solidFill>
                          <a:effectLst/>
                          <a:latin typeface="Calibri" panose="020F0502020204030204" pitchFamily="34" charset="0"/>
                        </a:rPr>
                        <a:t>1385</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Grayson Water System Efficiency improvements</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Modesto</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0.69</a:t>
                      </a:r>
                    </a:p>
                  </a:txBody>
                  <a:tcPr marL="9525" marR="9525" marT="9525" marB="0" anchor="b"/>
                </a:tc>
                <a:extLst>
                  <a:ext uri="{0D108BD9-81ED-4DB2-BD59-A6C34878D82A}">
                    <a16:rowId xmlns:a16="http://schemas.microsoft.com/office/drawing/2014/main" val="10016"/>
                  </a:ext>
                </a:extLst>
              </a:tr>
              <a:tr h="246888">
                <a:tc>
                  <a:txBody>
                    <a:bodyPr/>
                    <a:lstStyle/>
                    <a:p>
                      <a:pPr algn="ctr" fontAlgn="b"/>
                      <a:r>
                        <a:rPr lang="en-US" sz="1400" b="0" i="0" u="none" strike="noStrike" dirty="0">
                          <a:solidFill>
                            <a:srgbClr val="000000"/>
                          </a:solidFill>
                          <a:effectLst/>
                          <a:latin typeface="Calibri" panose="020F0502020204030204" pitchFamily="34" charset="0"/>
                        </a:rPr>
                        <a:t>1450</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F St Storm Pond</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rPr>
                        <a:t>City of Waterford</a:t>
                      </a:r>
                    </a:p>
                  </a:txBody>
                  <a:tcPr marL="9525" marR="9525" marT="9525" marB="0" anchor="b"/>
                </a:tc>
                <a:tc>
                  <a:txBody>
                    <a:bodyPr/>
                    <a:lstStyle/>
                    <a:p>
                      <a:pPr algn="ctr" fontAlgn="b"/>
                      <a:r>
                        <a:rPr lang="en-US" sz="1400" b="0" i="0" u="none" strike="noStrike" dirty="0">
                          <a:solidFill>
                            <a:srgbClr val="000000"/>
                          </a:solidFill>
                          <a:effectLst/>
                          <a:latin typeface="Calibri" panose="020F0502020204030204" pitchFamily="34" charset="0"/>
                        </a:rPr>
                        <a:t>0.44</a:t>
                      </a:r>
                    </a:p>
                  </a:txBody>
                  <a:tcPr marL="9525" marR="9525" marT="9525" marB="0" anchor="b"/>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779342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EF6E-CAF0-4623-B0CD-3E359C2082A1}"/>
              </a:ext>
            </a:extLst>
          </p:cNvPr>
          <p:cNvSpPr>
            <a:spLocks noGrp="1"/>
          </p:cNvSpPr>
          <p:nvPr>
            <p:ph type="title"/>
          </p:nvPr>
        </p:nvSpPr>
        <p:spPr/>
        <p:txBody>
          <a:bodyPr/>
          <a:lstStyle/>
          <a:p>
            <a:r>
              <a:rPr lang="en-US" dirty="0"/>
              <a:t>Secondary Project Ranking</a:t>
            </a:r>
          </a:p>
        </p:txBody>
      </p:sp>
      <p:pic>
        <p:nvPicPr>
          <p:cNvPr id="6" name="Picture 5">
            <a:extLst>
              <a:ext uri="{FF2B5EF4-FFF2-40B4-BE49-F238E27FC236}">
                <a16:creationId xmlns:a16="http://schemas.microsoft.com/office/drawing/2014/main" id="{17C410F3-203C-4766-BD15-B2C1ED568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65" y="1555531"/>
            <a:ext cx="8564905" cy="5168799"/>
          </a:xfrm>
          <a:prstGeom prst="rect">
            <a:avLst/>
          </a:prstGeom>
        </p:spPr>
      </p:pic>
    </p:spTree>
    <p:extLst>
      <p:ext uri="{BB962C8B-B14F-4D97-AF65-F5344CB8AC3E}">
        <p14:creationId xmlns:p14="http://schemas.microsoft.com/office/powerpoint/2010/main" val="44484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50900" y="300038"/>
            <a:ext cx="7467600" cy="1143000"/>
          </a:xfrm>
        </p:spPr>
        <p:txBody>
          <a:bodyPr/>
          <a:lstStyle/>
          <a:p>
            <a:r>
              <a:rPr lang="en-US" dirty="0"/>
              <a:t>The Purpose of an IRWM Plan is to…</a:t>
            </a:r>
          </a:p>
        </p:txBody>
      </p:sp>
      <p:sp>
        <p:nvSpPr>
          <p:cNvPr id="9219" name="Rectangle 3"/>
          <p:cNvSpPr>
            <a:spLocks noGrp="1" noChangeArrowheads="1"/>
          </p:cNvSpPr>
          <p:nvPr>
            <p:ph type="body" idx="1"/>
          </p:nvPr>
        </p:nvSpPr>
        <p:spPr>
          <a:xfrm>
            <a:off x="599640" y="1594467"/>
            <a:ext cx="7218363" cy="4373563"/>
          </a:xfrm>
        </p:spPr>
        <p:txBody>
          <a:bodyPr>
            <a:normAutofit fontScale="85000" lnSpcReduction="20000"/>
          </a:bodyPr>
          <a:lstStyle/>
          <a:p>
            <a:r>
              <a:rPr lang="en-US" dirty="0">
                <a:cs typeface="Arial" charset="0"/>
              </a:rPr>
              <a:t>Develop regional understanding</a:t>
            </a:r>
          </a:p>
          <a:p>
            <a:endParaRPr lang="en-US" sz="1000" dirty="0">
              <a:cs typeface="Arial" charset="0"/>
            </a:endParaRPr>
          </a:p>
          <a:p>
            <a:r>
              <a:rPr lang="en-US" dirty="0">
                <a:cs typeface="Arial" charset="0"/>
              </a:rPr>
              <a:t>Identify water resources solutions</a:t>
            </a:r>
          </a:p>
          <a:p>
            <a:endParaRPr lang="en-US" sz="1000" dirty="0">
              <a:cs typeface="Arial" charset="0"/>
            </a:endParaRPr>
          </a:p>
          <a:p>
            <a:r>
              <a:rPr lang="en-US" dirty="0">
                <a:cs typeface="Arial" charset="0"/>
              </a:rPr>
              <a:t>Reflect the regional needs</a:t>
            </a:r>
          </a:p>
          <a:p>
            <a:endParaRPr lang="en-US" sz="1000" dirty="0">
              <a:cs typeface="Arial" charset="0"/>
            </a:endParaRPr>
          </a:p>
          <a:p>
            <a:r>
              <a:rPr lang="en-US" dirty="0">
                <a:cs typeface="Arial" charset="0"/>
              </a:rPr>
              <a:t>Maximize benefits through integration of water management strategies</a:t>
            </a:r>
          </a:p>
          <a:p>
            <a:endParaRPr lang="en-US" sz="1000" dirty="0">
              <a:cs typeface="Arial" charset="0"/>
            </a:endParaRPr>
          </a:p>
          <a:p>
            <a:r>
              <a:rPr lang="en-US" dirty="0">
                <a:cs typeface="Arial" charset="0"/>
              </a:rPr>
              <a:t>Leverage regional resources through partnerships</a:t>
            </a:r>
          </a:p>
          <a:p>
            <a:endParaRPr lang="en-US" sz="1000" dirty="0">
              <a:cs typeface="Arial" charset="0"/>
            </a:endParaRPr>
          </a:p>
          <a:p>
            <a:r>
              <a:rPr lang="en-US" dirty="0">
                <a:cs typeface="Arial" charset="0"/>
              </a:rPr>
              <a:t>Be eligible for State funding through the IRWM grant program</a:t>
            </a:r>
          </a:p>
        </p:txBody>
      </p:sp>
      <p:pic>
        <p:nvPicPr>
          <p:cNvPr id="9220" name="Picture 13" descr="MPj01788160000[1]"/>
          <p:cNvPicPr>
            <a:picLocks noChangeAspect="1" noChangeArrowheads="1"/>
          </p:cNvPicPr>
          <p:nvPr/>
        </p:nvPicPr>
        <p:blipFill>
          <a:blip r:embed="rId2" cstate="print"/>
          <a:srcRect/>
          <a:stretch>
            <a:fillRect/>
          </a:stretch>
        </p:blipFill>
        <p:spPr bwMode="auto">
          <a:xfrm>
            <a:off x="6677890" y="1549401"/>
            <a:ext cx="2280227" cy="1513026"/>
          </a:xfrm>
          <a:prstGeom prst="rect">
            <a:avLst/>
          </a:prstGeom>
          <a:noFill/>
          <a:ln w="9525">
            <a:solidFill>
              <a:schemeClr val="hlink"/>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555" y="277091"/>
            <a:ext cx="4708132" cy="6076950"/>
          </a:xfrm>
          <a:prstGeom prst="rect">
            <a:avLst/>
          </a:prstGeom>
          <a:noFill/>
          <a:ln w="9525">
            <a:noFill/>
            <a:miter lim="800000"/>
            <a:headEnd/>
            <a:tailEnd/>
          </a:ln>
        </p:spPr>
      </p:pic>
      <p:sp>
        <p:nvSpPr>
          <p:cNvPr id="5" name="Rectangle 4"/>
          <p:cNvSpPr/>
          <p:nvPr/>
        </p:nvSpPr>
        <p:spPr>
          <a:xfrm>
            <a:off x="5642905" y="1872734"/>
            <a:ext cx="3234395" cy="2492990"/>
          </a:xfrm>
          <a:prstGeom prst="rect">
            <a:avLst/>
          </a:prstGeom>
        </p:spPr>
        <p:txBody>
          <a:bodyPr wrap="square">
            <a:spAutoFit/>
          </a:bodyPr>
          <a:lstStyle/>
          <a:p>
            <a:pPr>
              <a:spcBef>
                <a:spcPct val="20000"/>
              </a:spcBef>
              <a:buClr>
                <a:srgbClr val="FFC000"/>
              </a:buClr>
            </a:pPr>
            <a:r>
              <a:rPr lang="en-US" sz="3200" dirty="0">
                <a:solidFill>
                  <a:prstClr val="black"/>
                </a:solidFill>
              </a:rPr>
              <a:t>IRWMPs are prepared to meet DWR’s IRWM Guidelines</a:t>
            </a:r>
          </a:p>
          <a:p>
            <a:pPr>
              <a:buClr>
                <a:srgbClr val="FFC000"/>
              </a:buClr>
            </a:pPr>
            <a:r>
              <a:rPr lang="en-US" sz="2400" dirty="0">
                <a:solidFill>
                  <a:prstClr val="black"/>
                </a:solidFill>
              </a:rPr>
              <a:t>(July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96838"/>
            <a:ext cx="7467600" cy="1143000"/>
          </a:xfrm>
        </p:spPr>
        <p:txBody>
          <a:bodyPr/>
          <a:lstStyle/>
          <a:p>
            <a:r>
              <a:rPr lang="en-US" sz="3600" dirty="0"/>
              <a:t>Contributors Include…</a:t>
            </a:r>
          </a:p>
        </p:txBody>
      </p:sp>
      <p:sp>
        <p:nvSpPr>
          <p:cNvPr id="10243" name="Rectangle 3"/>
          <p:cNvSpPr>
            <a:spLocks noGrp="1" noChangeArrowheads="1"/>
          </p:cNvSpPr>
          <p:nvPr>
            <p:ph type="body" idx="1"/>
          </p:nvPr>
        </p:nvSpPr>
        <p:spPr>
          <a:xfrm>
            <a:off x="364715" y="1572856"/>
            <a:ext cx="7467600" cy="4514850"/>
          </a:xfrm>
        </p:spPr>
        <p:txBody>
          <a:bodyPr/>
          <a:lstStyle/>
          <a:p>
            <a:r>
              <a:rPr lang="en-US" dirty="0"/>
              <a:t>Water and Wastewater Agencies</a:t>
            </a:r>
          </a:p>
          <a:p>
            <a:r>
              <a:rPr lang="en-US" dirty="0"/>
              <a:t>Counties</a:t>
            </a:r>
          </a:p>
          <a:p>
            <a:r>
              <a:rPr lang="en-US" dirty="0"/>
              <a:t>Cities</a:t>
            </a:r>
          </a:p>
          <a:p>
            <a:r>
              <a:rPr lang="en-US" dirty="0"/>
              <a:t>Public Groups</a:t>
            </a:r>
          </a:p>
          <a:p>
            <a:r>
              <a:rPr lang="en-US" dirty="0"/>
              <a:t>Private Organizations</a:t>
            </a:r>
          </a:p>
          <a:p>
            <a:r>
              <a:rPr lang="en-US" dirty="0"/>
              <a:t>Members of the Public</a:t>
            </a:r>
          </a:p>
        </p:txBody>
      </p:sp>
      <p:sp>
        <p:nvSpPr>
          <p:cNvPr id="10244" name="Rectangle 5"/>
          <p:cNvSpPr>
            <a:spLocks noChangeArrowheads="1"/>
          </p:cNvSpPr>
          <p:nvPr/>
        </p:nvSpPr>
        <p:spPr bwMode="auto">
          <a:xfrm>
            <a:off x="1244600" y="4033838"/>
            <a:ext cx="7467600" cy="1143000"/>
          </a:xfrm>
          <a:prstGeom prst="rect">
            <a:avLst/>
          </a:prstGeom>
          <a:noFill/>
          <a:ln w="9525">
            <a:noFill/>
            <a:miter lim="800000"/>
            <a:headEnd/>
            <a:tailEnd/>
          </a:ln>
        </p:spPr>
        <p:txBody>
          <a:bodyPr anchor="ctr"/>
          <a:lstStyle/>
          <a:p>
            <a:endParaRPr lang="en-US" sz="3200" i="1" dirty="0">
              <a:solidFill>
                <a:srgbClr val="BFC7EF"/>
              </a:solidFill>
              <a:latin typeface="Book Antiqua" pitchFamily="18" charset="0"/>
            </a:endParaRPr>
          </a:p>
        </p:txBody>
      </p:sp>
      <p:grpSp>
        <p:nvGrpSpPr>
          <p:cNvPr id="6" name="Group 5">
            <a:extLst>
              <a:ext uri="{FF2B5EF4-FFF2-40B4-BE49-F238E27FC236}">
                <a16:creationId xmlns:a16="http://schemas.microsoft.com/office/drawing/2014/main" id="{6158D676-8039-406E-9DE9-47CCB1F81F24}"/>
              </a:ext>
            </a:extLst>
          </p:cNvPr>
          <p:cNvGrpSpPr/>
          <p:nvPr/>
        </p:nvGrpSpPr>
        <p:grpSpPr>
          <a:xfrm>
            <a:off x="4272936" y="2081052"/>
            <a:ext cx="4645777" cy="4188245"/>
            <a:chOff x="4309311" y="2110288"/>
            <a:chExt cx="4645777" cy="4188245"/>
          </a:xfrm>
        </p:grpSpPr>
        <p:pic>
          <p:nvPicPr>
            <p:cNvPr id="8" name="Picture 7">
              <a:extLst>
                <a:ext uri="{FF2B5EF4-FFF2-40B4-BE49-F238E27FC236}">
                  <a16:creationId xmlns:a16="http://schemas.microsoft.com/office/drawing/2014/main" id="{81954CE3-5515-41C3-AD3F-398FCAC69E7E}"/>
                </a:ext>
              </a:extLst>
            </p:cNvPr>
            <p:cNvPicPr>
              <a:picLocks noChangeAspect="1"/>
            </p:cNvPicPr>
            <p:nvPr/>
          </p:nvPicPr>
          <p:blipFill>
            <a:blip r:embed="rId2"/>
            <a:stretch>
              <a:fillRect/>
            </a:stretch>
          </p:blipFill>
          <p:spPr>
            <a:xfrm>
              <a:off x="4710364" y="2110288"/>
              <a:ext cx="4244724" cy="3936391"/>
            </a:xfrm>
            <a:prstGeom prst="rect">
              <a:avLst/>
            </a:prstGeom>
          </p:spPr>
        </p:pic>
        <p:sp>
          <p:nvSpPr>
            <p:cNvPr id="9" name="Rectangle 8">
              <a:extLst>
                <a:ext uri="{FF2B5EF4-FFF2-40B4-BE49-F238E27FC236}">
                  <a16:creationId xmlns:a16="http://schemas.microsoft.com/office/drawing/2014/main" id="{6E18AF3F-B22D-4EC8-8BAA-9588272E974C}"/>
                </a:ext>
              </a:extLst>
            </p:cNvPr>
            <p:cNvSpPr/>
            <p:nvPr/>
          </p:nvSpPr>
          <p:spPr>
            <a:xfrm>
              <a:off x="4499811" y="5372101"/>
              <a:ext cx="980573" cy="926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94CA2D0-3B4B-4DD8-A66E-34CFB006B51F}"/>
                </a:ext>
              </a:extLst>
            </p:cNvPr>
            <p:cNvSpPr/>
            <p:nvPr/>
          </p:nvSpPr>
          <p:spPr>
            <a:xfrm>
              <a:off x="4309311" y="2177717"/>
              <a:ext cx="591553" cy="777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2655</Words>
  <Application>Microsoft Office PowerPoint</Application>
  <PresentationFormat>On-screen Show (4:3)</PresentationFormat>
  <Paragraphs>560</Paragraphs>
  <Slides>64</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Arial Narrow</vt:lpstr>
      <vt:lpstr>Book Antiqua</vt:lpstr>
      <vt:lpstr>Calibri</vt:lpstr>
      <vt:lpstr>Cambria</vt:lpstr>
      <vt:lpstr>Times New Roman</vt:lpstr>
      <vt:lpstr>Wingdings</vt:lpstr>
      <vt:lpstr>Office Theme</vt:lpstr>
      <vt:lpstr>PowerPoint Presentation</vt:lpstr>
      <vt:lpstr>Meeting Agenda</vt:lpstr>
      <vt:lpstr>Introductions</vt:lpstr>
      <vt:lpstr>Meeting Agenda</vt:lpstr>
      <vt:lpstr>An Integrated Regional Water Management (IRWM) Plan is…</vt:lpstr>
      <vt:lpstr>An IRWM Plan is not…</vt:lpstr>
      <vt:lpstr>The Purpose of an IRWM Plan is to…</vt:lpstr>
      <vt:lpstr>PowerPoint Presentation</vt:lpstr>
      <vt:lpstr>Contributors Include…</vt:lpstr>
      <vt:lpstr>Parallel Planning Efforts</vt:lpstr>
      <vt:lpstr>Meeting Agenda</vt:lpstr>
      <vt:lpstr>East Stanislaus IRWM Planning Process</vt:lpstr>
      <vt:lpstr>East Stanislaus Regional Boundaries</vt:lpstr>
      <vt:lpstr>Now it’s Time to Update the IRWMP</vt:lpstr>
      <vt:lpstr>East Stanislaus IRWM Planning Process</vt:lpstr>
      <vt:lpstr>Outline of the East Stanislaus IRWMP</vt:lpstr>
      <vt:lpstr>Chapter 1 - Introduction</vt:lpstr>
      <vt:lpstr>Introduction</vt:lpstr>
      <vt:lpstr>Chapter 2 – ESIRWM Region</vt:lpstr>
      <vt:lpstr>Chapter 2 Describes the Region Boundaries</vt:lpstr>
      <vt:lpstr>The East Stanislaus Region Includes…</vt:lpstr>
      <vt:lpstr>Chapter 2 Describes Watersheds</vt:lpstr>
      <vt:lpstr>Chapter 2 Describes Region Demographics</vt:lpstr>
      <vt:lpstr>Chapter 2 Describes Land Use</vt:lpstr>
      <vt:lpstr>Chapter 2 Describes Water Providers</vt:lpstr>
      <vt:lpstr>Chapter 2 Describes Groundwater Basins</vt:lpstr>
      <vt:lpstr>Chapter 2 Describes Flood Zones</vt:lpstr>
      <vt:lpstr>Chapter 2 Summarizes Water, Wastewater, and Recycled Water in the Region</vt:lpstr>
      <vt:lpstr>Chapter 3 – Climate Change</vt:lpstr>
      <vt:lpstr>Climate Change Vulnerabilities</vt:lpstr>
      <vt:lpstr>Climate Change Adaptation &amp; Mitigation</vt:lpstr>
      <vt:lpstr>Chapter 4 – Governance, Coordination, and Outreach</vt:lpstr>
      <vt:lpstr>Governance Structure</vt:lpstr>
      <vt:lpstr>ESRWMP and Committees</vt:lpstr>
      <vt:lpstr>Chapter 5 – Vision, Goals, and Objectives</vt:lpstr>
      <vt:lpstr>Shared Issues and Conflicts</vt:lpstr>
      <vt:lpstr>The East Stanislaus Region’s IRWM Vision</vt:lpstr>
      <vt:lpstr>Identified Regional Goals</vt:lpstr>
      <vt:lpstr>Identified Regional Goals</vt:lpstr>
      <vt:lpstr>Chapter 6 – Resource Management Strategies</vt:lpstr>
      <vt:lpstr>Resource Management Strategies  (RMS)</vt:lpstr>
      <vt:lpstr>RMS Categories</vt:lpstr>
      <vt:lpstr>Chapter 7 – Project Review Process</vt:lpstr>
      <vt:lpstr>Project Solicitation and Prioritization</vt:lpstr>
      <vt:lpstr>Projects that were Prioritized</vt:lpstr>
      <vt:lpstr>Chapter Summarizes Impacts and Benefits from Plan Implementation</vt:lpstr>
      <vt:lpstr>Chapter 8 – Technical Analysis and Data Management</vt:lpstr>
      <vt:lpstr>Prepared Using Sound Technical Documents</vt:lpstr>
      <vt:lpstr>Chapter 8 Describes</vt:lpstr>
      <vt:lpstr>Chapter 8 Describes Data Needs and Dissemination</vt:lpstr>
      <vt:lpstr>Chapter 8 Describes Data Collection and Storage</vt:lpstr>
      <vt:lpstr>Chapter 9 – Plan Implementation</vt:lpstr>
      <vt:lpstr>Potential Funding Sources for IRWMP Implementation</vt:lpstr>
      <vt:lpstr>Chapter 9 Addresses Project Monitoring</vt:lpstr>
      <vt:lpstr>Long-Term Maintenance Activities </vt:lpstr>
      <vt:lpstr>Meeting Agenda</vt:lpstr>
      <vt:lpstr>Next Steps</vt:lpstr>
      <vt:lpstr>PowerPoint Presentation</vt:lpstr>
      <vt:lpstr>PowerPoint Presentation</vt:lpstr>
      <vt:lpstr>Back-up Slides</vt:lpstr>
      <vt:lpstr>IRWM Funding Areas Coincide with State Hydrologic Regions</vt:lpstr>
      <vt:lpstr>Prioritized Project List</vt:lpstr>
      <vt:lpstr>Prioritized Project List</vt:lpstr>
      <vt:lpstr>Secondary Project Ranking</vt:lpstr>
    </vt:vector>
  </TitlesOfParts>
  <Company>RMC Water and Environment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lwoodrow-gray</dc:creator>
  <cp:lastModifiedBy>Leslie Dumas</cp:lastModifiedBy>
  <cp:revision>114</cp:revision>
  <cp:lastPrinted>2013-09-10T01:27:30Z</cp:lastPrinted>
  <dcterms:created xsi:type="dcterms:W3CDTF">2012-03-30T16:44:55Z</dcterms:created>
  <dcterms:modified xsi:type="dcterms:W3CDTF">2017-12-13T01:12:53Z</dcterms:modified>
</cp:coreProperties>
</file>